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notesSlides/notesSlide4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notesSlides/notesSlide4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5.xml" ContentType="application/vnd.openxmlformats-officedocument.themeOverr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98" r:id="rId2"/>
    <p:sldId id="256" r:id="rId3"/>
    <p:sldId id="257" r:id="rId4"/>
    <p:sldId id="258" r:id="rId5"/>
    <p:sldId id="259" r:id="rId6"/>
    <p:sldId id="260" r:id="rId7"/>
    <p:sldId id="261" r:id="rId8"/>
    <p:sldId id="262" r:id="rId9"/>
    <p:sldId id="263" r:id="rId10"/>
    <p:sldId id="264" r:id="rId11"/>
    <p:sldId id="265" r:id="rId12"/>
    <p:sldId id="266" r:id="rId13"/>
    <p:sldId id="267" r:id="rId14"/>
    <p:sldId id="269" r:id="rId15"/>
    <p:sldId id="300" r:id="rId16"/>
    <p:sldId id="270" r:id="rId17"/>
    <p:sldId id="271" r:id="rId18"/>
    <p:sldId id="301" r:id="rId19"/>
    <p:sldId id="302" r:id="rId20"/>
    <p:sldId id="272" r:id="rId21"/>
    <p:sldId id="303"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9" r:id="rId48"/>
    <p:sldId id="304" r:id="rId49"/>
    <p:sldId id="305" r:id="rId50"/>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oleObject" Target="file:///C:\GitHub\TEST%20RUNS%20GEP\Malawi20190514\Summaries09\mw-1-0_1_0_0_0_1_summary.csv"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r>
              <a:rPr lang="en-US"/>
              <a:t>Population</a:t>
            </a:r>
            <a:r>
              <a:rPr lang="en-US" baseline="0"/>
              <a:t> per technology</a:t>
            </a:r>
            <a:endParaRPr lang="en-US"/>
          </a:p>
        </c:rich>
      </c:tx>
      <c:layout>
        <c:manualLayout>
          <c:xMode val="edge"/>
          <c:yMode val="edge"/>
          <c:x val="0.21760389326334209"/>
          <c:y val="0.04"/>
        </c:manualLayout>
      </c:layout>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endParaRPr lang="sv-SE"/>
        </a:p>
      </c:txPr>
    </c:title>
    <c:autoTitleDeleted val="0"/>
    <c:plotArea>
      <c:layout/>
      <c:pieChart>
        <c:varyColors val="1"/>
        <c:ser>
          <c:idx val="0"/>
          <c:order val="0"/>
          <c:tx>
            <c:strRef>
              <c:f>'mw-1-0_0_0_0_0_1_summary_09'!$B$1</c:f>
              <c:strCache>
                <c:ptCount val="1"/>
                <c:pt idx="0">
                  <c:v>2030</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BE2D-4742-95EE-17D7D7BCC87C}"/>
              </c:ext>
            </c:extLst>
          </c:dPt>
          <c:dPt>
            <c:idx val="1"/>
            <c:bubble3D val="0"/>
            <c:spPr>
              <a:solidFill>
                <a:schemeClr val="accent6">
                  <a:lumMod val="40000"/>
                  <a:lumOff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BE2D-4742-95EE-17D7D7BCC87C}"/>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BE2D-4742-95EE-17D7D7BCC87C}"/>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BE2D-4742-95EE-17D7D7BCC87C}"/>
              </c:ext>
            </c:extLst>
          </c:dPt>
          <c:dPt>
            <c:idx val="4"/>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BE2D-4742-95EE-17D7D7BCC87C}"/>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sv-SE"/>
                </a:p>
              </c:txPr>
              <c:dLblPos val="outEnd"/>
              <c:showLegendKey val="0"/>
              <c:showVal val="0"/>
              <c:showCatName val="1"/>
              <c:showSerName val="0"/>
              <c:showPercent val="1"/>
              <c:showBubbleSize val="0"/>
              <c:extLst>
                <c:ext xmlns:c16="http://schemas.microsoft.com/office/drawing/2014/chart" uri="{C3380CC4-5D6E-409C-BE32-E72D297353CC}">
                  <c16:uniqueId val="{00000001-BE2D-4742-95EE-17D7D7BCC87C}"/>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lumMod val="40000"/>
                          <a:lumOff val="60000"/>
                        </a:schemeClr>
                      </a:solidFill>
                      <a:latin typeface="+mn-lt"/>
                      <a:ea typeface="+mn-ea"/>
                      <a:cs typeface="+mn-cs"/>
                    </a:defRPr>
                  </a:pPr>
                  <a:endParaRPr lang="sv-SE"/>
                </a:p>
              </c:txPr>
              <c:dLblPos val="outEnd"/>
              <c:showLegendKey val="0"/>
              <c:showVal val="0"/>
              <c:showCatName val="1"/>
              <c:showSerName val="0"/>
              <c:showPercent val="1"/>
              <c:showBubbleSize val="0"/>
              <c:extLst>
                <c:ext xmlns:c16="http://schemas.microsoft.com/office/drawing/2014/chart" uri="{C3380CC4-5D6E-409C-BE32-E72D297353CC}">
                  <c16:uniqueId val="{00000003-BE2D-4742-95EE-17D7D7BCC87C}"/>
                </c:ext>
              </c:extLst>
            </c:dLbl>
            <c:dLbl>
              <c:idx val="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solidFill>
                      <a:latin typeface="+mn-lt"/>
                      <a:ea typeface="+mn-ea"/>
                      <a:cs typeface="+mn-cs"/>
                    </a:defRPr>
                  </a:pPr>
                  <a:endParaRPr lang="sv-SE"/>
                </a:p>
              </c:txPr>
              <c:dLblPos val="outEnd"/>
              <c:showLegendKey val="0"/>
              <c:showVal val="0"/>
              <c:showCatName val="1"/>
              <c:showSerName val="0"/>
              <c:showPercent val="1"/>
              <c:showBubbleSize val="0"/>
              <c:extLst>
                <c:ext xmlns:c16="http://schemas.microsoft.com/office/drawing/2014/chart" uri="{C3380CC4-5D6E-409C-BE32-E72D297353CC}">
                  <c16:uniqueId val="{00000005-BE2D-4742-95EE-17D7D7BCC87C}"/>
                </c:ext>
              </c:extLst>
            </c:dLbl>
            <c:dLbl>
              <c:idx val="3"/>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solidFill>
                      <a:latin typeface="+mn-lt"/>
                      <a:ea typeface="+mn-ea"/>
                      <a:cs typeface="+mn-cs"/>
                    </a:defRPr>
                  </a:pPr>
                  <a:endParaRPr lang="sv-SE"/>
                </a:p>
              </c:txPr>
              <c:dLblPos val="outEnd"/>
              <c:showLegendKey val="0"/>
              <c:showVal val="0"/>
              <c:showCatName val="1"/>
              <c:showSerName val="0"/>
              <c:showPercent val="1"/>
              <c:showBubbleSize val="0"/>
              <c:extLst>
                <c:ext xmlns:c16="http://schemas.microsoft.com/office/drawing/2014/chart" uri="{C3380CC4-5D6E-409C-BE32-E72D297353CC}">
                  <c16:uniqueId val="{00000007-BE2D-4742-95EE-17D7D7BCC87C}"/>
                </c:ext>
              </c:extLst>
            </c:dLbl>
            <c:dLbl>
              <c:idx val="4"/>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solidFill>
                      <a:latin typeface="+mn-lt"/>
                      <a:ea typeface="+mn-ea"/>
                      <a:cs typeface="+mn-cs"/>
                    </a:defRPr>
                  </a:pPr>
                  <a:endParaRPr lang="sv-SE"/>
                </a:p>
              </c:txPr>
              <c:dLblPos val="outEnd"/>
              <c:showLegendKey val="0"/>
              <c:showVal val="0"/>
              <c:showCatName val="1"/>
              <c:showSerName val="0"/>
              <c:showPercent val="1"/>
              <c:showBubbleSize val="0"/>
              <c:extLst>
                <c:ext xmlns:c16="http://schemas.microsoft.com/office/drawing/2014/chart" uri="{C3380CC4-5D6E-409C-BE32-E72D297353CC}">
                  <c16:uniqueId val="{00000009-BE2D-4742-95EE-17D7D7BCC87C}"/>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'mw-1-0_0_0_0_0_1_summary_09'!$A$2:$A$6</c:f>
              <c:strCache>
                <c:ptCount val="2"/>
                <c:pt idx="0">
                  <c:v>Grid</c:v>
                </c:pt>
                <c:pt idx="1">
                  <c:v>Stand-alone PV</c:v>
                </c:pt>
              </c:strCache>
            </c:strRef>
          </c:cat>
          <c:val>
            <c:numRef>
              <c:f>'mw-1-0_0_0_0_0_1_summary_09'!$B$2:$B$6</c:f>
              <c:numCache>
                <c:formatCode>General</c:formatCode>
                <c:ptCount val="5"/>
                <c:pt idx="0">
                  <c:v>15622339.2917134</c:v>
                </c:pt>
                <c:pt idx="1">
                  <c:v>10404276.708287099</c:v>
                </c:pt>
              </c:numCache>
            </c:numRef>
          </c:val>
          <c:extLst>
            <c:ext xmlns:c16="http://schemas.microsoft.com/office/drawing/2014/chart" uri="{C3380CC4-5D6E-409C-BE32-E72D297353CC}">
              <c16:uniqueId val="{0000000A-BE2D-4742-95EE-17D7D7BCC87C}"/>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r>
              <a:rPr lang="en-US"/>
              <a:t>population per technology</a:t>
            </a:r>
          </a:p>
        </c:rich>
      </c:tx>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endParaRPr lang="sv-SE"/>
        </a:p>
      </c:txPr>
    </c:title>
    <c:autoTitleDeleted val="0"/>
    <c:plotArea>
      <c:layout/>
      <c:pieChart>
        <c:varyColors val="1"/>
        <c:ser>
          <c:idx val="0"/>
          <c:order val="0"/>
          <c:tx>
            <c:strRef>
              <c:f>'mw-1-0_1_0_0_0_1_summary'!$C$1</c:f>
              <c:strCache>
                <c:ptCount val="1"/>
                <c:pt idx="0">
                  <c:v>2030</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8233-46DA-BF8A-A7A822479C63}"/>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8233-46DA-BF8A-A7A822479C63}"/>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8233-46DA-BF8A-A7A822479C63}"/>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8233-46DA-BF8A-A7A822479C63}"/>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sv-SE"/>
                </a:p>
              </c:txPr>
              <c:dLblPos val="outEnd"/>
              <c:showLegendKey val="0"/>
              <c:showVal val="0"/>
              <c:showCatName val="1"/>
              <c:showSerName val="0"/>
              <c:showPercent val="0"/>
              <c:showBubbleSize val="0"/>
              <c:extLst>
                <c:ext xmlns:c16="http://schemas.microsoft.com/office/drawing/2014/chart" uri="{C3380CC4-5D6E-409C-BE32-E72D297353CC}">
                  <c16:uniqueId val="{00000001-8233-46DA-BF8A-A7A822479C63}"/>
                </c:ext>
              </c:extLst>
            </c:dLbl>
            <c:dLbl>
              <c:idx val="1"/>
              <c:layout>
                <c:manualLayout>
                  <c:x val="-0.17304633599927696"/>
                  <c:y val="8.9376406036308878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solidFill>
                      <a:latin typeface="+mn-lt"/>
                      <a:ea typeface="+mn-ea"/>
                      <a:cs typeface="+mn-cs"/>
                    </a:defRPr>
                  </a:pPr>
                  <a:endParaRPr lang="sv-SE"/>
                </a:p>
              </c:txPr>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233-46DA-BF8A-A7A822479C63}"/>
                </c:ext>
              </c:extLst>
            </c:dLbl>
            <c:dLbl>
              <c:idx val="2"/>
              <c:layout>
                <c:manualLayout>
                  <c:x val="0.31988605846755419"/>
                  <c:y val="3.0940188183078483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solidFill>
                      <a:latin typeface="+mn-lt"/>
                      <a:ea typeface="+mn-ea"/>
                      <a:cs typeface="+mn-cs"/>
                    </a:defRPr>
                  </a:pPr>
                  <a:endParaRPr lang="sv-SE"/>
                </a:p>
              </c:txPr>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233-46DA-BF8A-A7A822479C63}"/>
                </c:ext>
              </c:extLst>
            </c:dLbl>
            <c:dLbl>
              <c:idx val="3"/>
              <c:delete val="1"/>
              <c:extLst>
                <c:ext xmlns:c15="http://schemas.microsoft.com/office/drawing/2012/chart" uri="{CE6537A1-D6FC-4f65-9D91-7224C49458BB}"/>
                <c:ext xmlns:c16="http://schemas.microsoft.com/office/drawing/2014/chart" uri="{C3380CC4-5D6E-409C-BE32-E72D297353CC}">
                  <c16:uniqueId val="{00000007-8233-46DA-BF8A-A7A822479C63}"/>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'mw-1-0_1_0_0_0_1_summary'!$A$2:$A$5</c:f>
              <c:strCache>
                <c:ptCount val="4"/>
                <c:pt idx="0">
                  <c:v>Grid 93%</c:v>
                </c:pt>
                <c:pt idx="1">
                  <c:v>Stand-alone PV 5%</c:v>
                </c:pt>
                <c:pt idx="2">
                  <c:v>Mini-grid PV 1%</c:v>
                </c:pt>
                <c:pt idx="3">
                  <c:v>Mini-grid hydro 1%</c:v>
                </c:pt>
              </c:strCache>
            </c:strRef>
          </c:cat>
          <c:val>
            <c:numRef>
              <c:f>'mw-1-0_1_0_0_0_1_summary'!$C$2:$C$5</c:f>
              <c:numCache>
                <c:formatCode>General</c:formatCode>
                <c:ptCount val="4"/>
                <c:pt idx="0">
                  <c:v>24169638.209596101</c:v>
                </c:pt>
                <c:pt idx="1">
                  <c:v>1695768.2790292001</c:v>
                </c:pt>
                <c:pt idx="2">
                  <c:v>156332.04700371699</c:v>
                </c:pt>
                <c:pt idx="3">
                  <c:v>4877.4643713013602</c:v>
                </c:pt>
              </c:numCache>
            </c:numRef>
          </c:val>
          <c:extLst>
            <c:ext xmlns:c16="http://schemas.microsoft.com/office/drawing/2014/chart" uri="{C3380CC4-5D6E-409C-BE32-E72D297353CC}">
              <c16:uniqueId val="{00000008-8233-46DA-BF8A-A7A822479C63}"/>
            </c:ext>
          </c:extLst>
        </c:ser>
        <c:dLbls>
          <c:dLblPos val="out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r>
              <a:rPr lang="en-US"/>
              <a:t>Population</a:t>
            </a:r>
            <a:r>
              <a:rPr lang="en-US" baseline="0"/>
              <a:t> per technology</a:t>
            </a:r>
            <a:endParaRPr lang="en-US"/>
          </a:p>
        </c:rich>
      </c:tx>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endParaRPr lang="sv-SE"/>
        </a:p>
      </c:txPr>
    </c:title>
    <c:autoTitleDeleted val="0"/>
    <c:plotArea>
      <c:layout/>
      <c:pieChart>
        <c:varyColors val="1"/>
        <c:ser>
          <c:idx val="0"/>
          <c:order val="0"/>
          <c:tx>
            <c:strRef>
              <c:f>'mw-1-0_0_0_0_0_1_summary_09'!$B$1</c:f>
              <c:strCache>
                <c:ptCount val="1"/>
                <c:pt idx="0">
                  <c:v>2030</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0C38-4CC0-84E3-A9B3E81D3F14}"/>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0C38-4CC0-84E3-A9B3E81D3F14}"/>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0C38-4CC0-84E3-A9B3E81D3F14}"/>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0C38-4CC0-84E3-A9B3E81D3F14}"/>
              </c:ext>
            </c:extLst>
          </c:dPt>
          <c:dPt>
            <c:idx val="4"/>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0C38-4CC0-84E3-A9B3E81D3F14}"/>
              </c:ext>
            </c:extLst>
          </c:dPt>
          <c:dLbls>
            <c:dLbl>
              <c:idx val="0"/>
              <c:layout>
                <c:manualLayout>
                  <c:x val="-5.7196820567883631E-2"/>
                  <c:y val="-4.6095359496452562E-2"/>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spc="0" baseline="0">
                      <a:solidFill>
                        <a:schemeClr val="accent1"/>
                      </a:solidFill>
                      <a:latin typeface="+mn-lt"/>
                      <a:ea typeface="+mn-ea"/>
                      <a:cs typeface="+mn-cs"/>
                    </a:defRPr>
                  </a:pPr>
                  <a:endParaRPr lang="sv-SE"/>
                </a:p>
              </c:txPr>
              <c:dLblPos val="bestFit"/>
              <c:showLegendKey val="0"/>
              <c:showVal val="0"/>
              <c:showCatName val="1"/>
              <c:showSerName val="0"/>
              <c:showPercent val="1"/>
              <c:showBubbleSize val="0"/>
              <c:extLst>
                <c:ext xmlns:c15="http://schemas.microsoft.com/office/drawing/2012/chart" uri="{CE6537A1-D6FC-4f65-9D91-7224C49458BB}">
                  <c15:layout>
                    <c:manualLayout>
                      <c:w val="0.30539599737532808"/>
                      <c:h val="0.25220741767002264"/>
                    </c:manualLayout>
                  </c15:layout>
                </c:ext>
                <c:ext xmlns:c16="http://schemas.microsoft.com/office/drawing/2014/chart" uri="{C3380CC4-5D6E-409C-BE32-E72D297353CC}">
                  <c16:uniqueId val="{00000001-0C38-4CC0-84E3-A9B3E81D3F14}"/>
                </c:ext>
              </c:extLst>
            </c:dLbl>
            <c:dLbl>
              <c:idx val="1"/>
              <c:layout>
                <c:manualLayout>
                  <c:x val="5.3788027916964923E-2"/>
                  <c:y val="6.1871730229011691E-2"/>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spc="0" baseline="0">
                      <a:solidFill>
                        <a:schemeClr val="accent2"/>
                      </a:solidFill>
                      <a:latin typeface="+mn-lt"/>
                      <a:ea typeface="+mn-ea"/>
                      <a:cs typeface="+mn-cs"/>
                    </a:defRPr>
                  </a:pPr>
                  <a:endParaRPr lang="sv-SE"/>
                </a:p>
              </c:txPr>
              <c:dLblPos val="bestFit"/>
              <c:showLegendKey val="0"/>
              <c:showVal val="0"/>
              <c:showCatName val="1"/>
              <c:showSerName val="0"/>
              <c:showPercent val="1"/>
              <c:showBubbleSize val="0"/>
              <c:extLst>
                <c:ext xmlns:c15="http://schemas.microsoft.com/office/drawing/2012/chart" uri="{CE6537A1-D6FC-4f65-9D91-7224C49458BB}">
                  <c15:layout>
                    <c:manualLayout>
                      <c:w val="0.35497933070866144"/>
                      <c:h val="0.39905403422463104"/>
                    </c:manualLayout>
                  </c15:layout>
                </c:ext>
                <c:ext xmlns:c16="http://schemas.microsoft.com/office/drawing/2014/chart" uri="{C3380CC4-5D6E-409C-BE32-E72D297353CC}">
                  <c16:uniqueId val="{00000003-0C38-4CC0-84E3-A9B3E81D3F14}"/>
                </c:ext>
              </c:extLst>
            </c:dLbl>
            <c:dLbl>
              <c:idx val="2"/>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2"/>
                      </a:solidFill>
                      <a:latin typeface="+mn-lt"/>
                      <a:ea typeface="+mn-ea"/>
                      <a:cs typeface="+mn-cs"/>
                    </a:defRPr>
                  </a:pPr>
                  <a:endParaRPr lang="sv-SE"/>
                </a:p>
              </c:txPr>
              <c:dLblPos val="outEnd"/>
              <c:showLegendKey val="0"/>
              <c:showVal val="0"/>
              <c:showCatName val="1"/>
              <c:showSerName val="0"/>
              <c:showPercent val="1"/>
              <c:showBubbleSize val="0"/>
              <c:extLst>
                <c:ext xmlns:c16="http://schemas.microsoft.com/office/drawing/2014/chart" uri="{C3380CC4-5D6E-409C-BE32-E72D297353CC}">
                  <c16:uniqueId val="{00000005-0C38-4CC0-84E3-A9B3E81D3F14}"/>
                </c:ext>
              </c:extLst>
            </c:dLbl>
            <c:dLbl>
              <c:idx val="3"/>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2"/>
                      </a:solidFill>
                      <a:latin typeface="+mn-lt"/>
                      <a:ea typeface="+mn-ea"/>
                      <a:cs typeface="+mn-cs"/>
                    </a:defRPr>
                  </a:pPr>
                  <a:endParaRPr lang="sv-SE"/>
                </a:p>
              </c:txPr>
              <c:dLblPos val="outEnd"/>
              <c:showLegendKey val="0"/>
              <c:showVal val="0"/>
              <c:showCatName val="1"/>
              <c:showSerName val="0"/>
              <c:showPercent val="1"/>
              <c:showBubbleSize val="0"/>
              <c:extLst>
                <c:ext xmlns:c16="http://schemas.microsoft.com/office/drawing/2014/chart" uri="{C3380CC4-5D6E-409C-BE32-E72D297353CC}">
                  <c16:uniqueId val="{00000007-0C38-4CC0-84E3-A9B3E81D3F14}"/>
                </c:ext>
              </c:extLst>
            </c:dLbl>
            <c:dLbl>
              <c:idx val="4"/>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2"/>
                      </a:solidFill>
                      <a:latin typeface="+mn-lt"/>
                      <a:ea typeface="+mn-ea"/>
                      <a:cs typeface="+mn-cs"/>
                    </a:defRPr>
                  </a:pPr>
                  <a:endParaRPr lang="sv-SE"/>
                </a:p>
              </c:txPr>
              <c:dLblPos val="outEnd"/>
              <c:showLegendKey val="0"/>
              <c:showVal val="0"/>
              <c:showCatName val="1"/>
              <c:showSerName val="0"/>
              <c:showPercent val="1"/>
              <c:showBubbleSize val="0"/>
              <c:extLst>
                <c:ext xmlns:c16="http://schemas.microsoft.com/office/drawing/2014/chart" uri="{C3380CC4-5D6E-409C-BE32-E72D297353CC}">
                  <c16:uniqueId val="{00000009-0C38-4CC0-84E3-A9B3E81D3F14}"/>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2"/>
                    </a:solidFill>
                    <a:latin typeface="+mn-lt"/>
                    <a:ea typeface="+mn-ea"/>
                    <a:cs typeface="+mn-cs"/>
                  </a:defRPr>
                </a:pPr>
                <a:endParaRPr lang="sv-SE"/>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'mw-1-0_0_0_0_0_1_summary_09'!$A$2:$A$6</c:f>
              <c:strCache>
                <c:ptCount val="2"/>
                <c:pt idx="0">
                  <c:v>Grid</c:v>
                </c:pt>
                <c:pt idx="1">
                  <c:v>Stand-alone PV</c:v>
                </c:pt>
              </c:strCache>
            </c:strRef>
          </c:cat>
          <c:val>
            <c:numRef>
              <c:f>'mw-1-0_0_0_0_0_1_summary_09'!$B$2:$B$6</c:f>
              <c:numCache>
                <c:formatCode>General</c:formatCode>
                <c:ptCount val="5"/>
                <c:pt idx="0">
                  <c:v>15622339.2917134</c:v>
                </c:pt>
                <c:pt idx="1">
                  <c:v>10404276.708287099</c:v>
                </c:pt>
              </c:numCache>
            </c:numRef>
          </c:val>
          <c:extLst>
            <c:ext xmlns:c16="http://schemas.microsoft.com/office/drawing/2014/chart" uri="{C3380CC4-5D6E-409C-BE32-E72D297353CC}">
              <c16:uniqueId val="{0000000A-0C38-4CC0-84E3-A9B3E81D3F14}"/>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r>
              <a:rPr lang="en-US"/>
              <a:t>population per technology</a:t>
            </a:r>
          </a:p>
        </c:rich>
      </c:tx>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endParaRPr lang="sv-SE"/>
        </a:p>
      </c:txPr>
    </c:title>
    <c:autoTitleDeleted val="0"/>
    <c:plotArea>
      <c:layout/>
      <c:pieChart>
        <c:varyColors val="1"/>
        <c:ser>
          <c:idx val="0"/>
          <c:order val="0"/>
          <c:tx>
            <c:strRef>
              <c:f>'mw-1-0_1_0_0_0_1_summary'!$B$1</c:f>
              <c:strCache>
                <c:ptCount val="1"/>
                <c:pt idx="0">
                  <c:v>2030</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562E-4BDD-B6C6-9D834BB6B863}"/>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562E-4BDD-B6C6-9D834BB6B863}"/>
              </c:ext>
            </c:extLst>
          </c:dPt>
          <c:dPt>
            <c:idx val="2"/>
            <c:bubble3D val="0"/>
            <c:spPr>
              <a:solidFill>
                <a:srgbClr val="92D050"/>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562E-4BDD-B6C6-9D834BB6B863}"/>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562E-4BDD-B6C6-9D834BB6B863}"/>
              </c:ext>
            </c:extLst>
          </c:dPt>
          <c:dLbls>
            <c:dLbl>
              <c:idx val="0"/>
              <c:layout>
                <c:manualLayout>
                  <c:x val="0.12818085642918289"/>
                  <c:y val="-6.5487884741322853E-3"/>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1"/>
                      </a:solidFill>
                      <a:latin typeface="+mn-lt"/>
                      <a:ea typeface="+mn-ea"/>
                      <a:cs typeface="+mn-cs"/>
                    </a:defRPr>
                  </a:pPr>
                  <a:endParaRPr lang="sv-SE"/>
                </a:p>
              </c:txPr>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62E-4BDD-B6C6-9D834BB6B863}"/>
                </c:ext>
              </c:extLst>
            </c:dLbl>
            <c:dLbl>
              <c:idx val="1"/>
              <c:layout>
                <c:manualLayout>
                  <c:x val="-0.10324290173149282"/>
                  <c:y val="0.17691140000216277"/>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spc="0" baseline="0">
                      <a:solidFill>
                        <a:schemeClr val="accent2"/>
                      </a:solidFill>
                      <a:latin typeface="+mn-lt"/>
                      <a:ea typeface="+mn-ea"/>
                      <a:cs typeface="+mn-cs"/>
                    </a:defRPr>
                  </a:pPr>
                  <a:endParaRPr lang="sv-SE"/>
                </a:p>
              </c:txPr>
              <c:dLblPos val="bestFit"/>
              <c:showLegendKey val="0"/>
              <c:showVal val="0"/>
              <c:showCatName val="1"/>
              <c:showSerName val="0"/>
              <c:showPercent val="0"/>
              <c:showBubbleSize val="0"/>
              <c:extLst>
                <c:ext xmlns:c15="http://schemas.microsoft.com/office/drawing/2012/chart" uri="{CE6537A1-D6FC-4f65-9D91-7224C49458BB}">
                  <c15:layout>
                    <c:manualLayout>
                      <c:w val="0.35564361256533294"/>
                      <c:h val="0.36195153896529142"/>
                    </c:manualLayout>
                  </c15:layout>
                </c:ext>
                <c:ext xmlns:c16="http://schemas.microsoft.com/office/drawing/2014/chart" uri="{C3380CC4-5D6E-409C-BE32-E72D297353CC}">
                  <c16:uniqueId val="{00000003-562E-4BDD-B6C6-9D834BB6B863}"/>
                </c:ext>
              </c:extLst>
            </c:dLbl>
            <c:dLbl>
              <c:idx val="2"/>
              <c:layout>
                <c:manualLayout>
                  <c:x val="0.26149290561741817"/>
                  <c:y val="0.20080432880878857"/>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rgbClr val="92D050"/>
                      </a:solidFill>
                      <a:latin typeface="+mn-lt"/>
                      <a:ea typeface="+mn-ea"/>
                      <a:cs typeface="+mn-cs"/>
                    </a:defRPr>
                  </a:pPr>
                  <a:endParaRPr lang="sv-SE"/>
                </a:p>
              </c:txPr>
              <c:dLblPos val="bestFit"/>
              <c:showLegendKey val="0"/>
              <c:showVal val="0"/>
              <c:showCatName val="1"/>
              <c:showSerName val="0"/>
              <c:showPercent val="0"/>
              <c:showBubbleSize val="0"/>
              <c:extLst>
                <c:ext xmlns:c15="http://schemas.microsoft.com/office/drawing/2012/chart" uri="{CE6537A1-D6FC-4f65-9D91-7224C49458BB}">
                  <c15:layout>
                    <c:manualLayout>
                      <c:w val="0.23212173725279461"/>
                      <c:h val="0.3554027504911591"/>
                    </c:manualLayout>
                  </c15:layout>
                </c:ext>
                <c:ext xmlns:c16="http://schemas.microsoft.com/office/drawing/2014/chart" uri="{C3380CC4-5D6E-409C-BE32-E72D297353CC}">
                  <c16:uniqueId val="{00000005-562E-4BDD-B6C6-9D834BB6B863}"/>
                </c:ext>
              </c:extLst>
            </c:dLbl>
            <c:dLbl>
              <c:idx val="3"/>
              <c:delete val="1"/>
              <c:extLst>
                <c:ext xmlns:c15="http://schemas.microsoft.com/office/drawing/2012/chart" uri="{CE6537A1-D6FC-4f65-9D91-7224C49458BB}"/>
                <c:ext xmlns:c16="http://schemas.microsoft.com/office/drawing/2014/chart" uri="{C3380CC4-5D6E-409C-BE32-E72D297353CC}">
                  <c16:uniqueId val="{00000007-562E-4BDD-B6C6-9D834BB6B863}"/>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1"/>
                    </a:solidFill>
                    <a:latin typeface="+mn-lt"/>
                    <a:ea typeface="+mn-ea"/>
                    <a:cs typeface="+mn-cs"/>
                  </a:defRPr>
                </a:pPr>
                <a:endParaRPr lang="sv-SE"/>
              </a:p>
            </c:txPr>
            <c:dLblPos val="outEnd"/>
            <c:showLegendKey val="0"/>
            <c:showVal val="0"/>
            <c:showCatName val="1"/>
            <c:showSerName val="0"/>
            <c:showPercent val="0"/>
            <c:showBubbleSize val="0"/>
            <c:showLeaderLines val="0"/>
            <c:extLst>
              <c:ext xmlns:c15="http://schemas.microsoft.com/office/drawing/2012/chart" uri="{CE6537A1-D6FC-4f65-9D91-7224C49458BB}"/>
            </c:extLst>
          </c:dLbls>
          <c:cat>
            <c:strRef>
              <c:f>'mw-1-0_1_0_0_0_1_summary'!$A$2:$A$5</c:f>
              <c:strCache>
                <c:ptCount val="4"/>
                <c:pt idx="0">
                  <c:v>Grid 93%</c:v>
                </c:pt>
                <c:pt idx="1">
                  <c:v>Stand-alone PV 5%</c:v>
                </c:pt>
                <c:pt idx="2">
                  <c:v>Mini-grid PV 1%</c:v>
                </c:pt>
                <c:pt idx="3">
                  <c:v>Mini-grid hydro 1%</c:v>
                </c:pt>
              </c:strCache>
            </c:strRef>
          </c:cat>
          <c:val>
            <c:numRef>
              <c:f>'mw-1-0_1_0_0_0_1_summary'!$B$2:$B$5</c:f>
              <c:numCache>
                <c:formatCode>General</c:formatCode>
                <c:ptCount val="4"/>
                <c:pt idx="0">
                  <c:v>24169638.209596101</c:v>
                </c:pt>
                <c:pt idx="1">
                  <c:v>1695768.2790292001</c:v>
                </c:pt>
                <c:pt idx="2">
                  <c:v>156332.04700371699</c:v>
                </c:pt>
                <c:pt idx="3">
                  <c:v>4877.4643713013602</c:v>
                </c:pt>
              </c:numCache>
            </c:numRef>
          </c:val>
          <c:extLst>
            <c:ext xmlns:c16="http://schemas.microsoft.com/office/drawing/2014/chart" uri="{C3380CC4-5D6E-409C-BE32-E72D297353CC}">
              <c16:uniqueId val="{00000008-562E-4BDD-B6C6-9D834BB6B863}"/>
            </c:ext>
          </c:extLst>
        </c:ser>
        <c:dLbls>
          <c:dLblPos val="outEnd"/>
          <c:showLegendKey val="0"/>
          <c:showVal val="0"/>
          <c:showCatName val="1"/>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Investment cost per technology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manualLayout>
          <c:layoutTarget val="inner"/>
          <c:xMode val="edge"/>
          <c:yMode val="edge"/>
          <c:x val="0.16709437778893649"/>
          <c:y val="0.17171296296296296"/>
          <c:w val="0.8080300003205162"/>
          <c:h val="0.72088764946048411"/>
        </c:manualLayout>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68BE-4516-A139-1F9170A91A16}"/>
              </c:ext>
            </c:extLst>
          </c:dPt>
          <c:dPt>
            <c:idx val="2"/>
            <c:invertIfNegative val="0"/>
            <c:bubble3D val="0"/>
            <c:spPr>
              <a:solidFill>
                <a:srgbClr val="92D050"/>
              </a:solidFill>
              <a:ln>
                <a:noFill/>
              </a:ln>
              <a:effectLst/>
            </c:spPr>
            <c:extLst>
              <c:ext xmlns:c16="http://schemas.microsoft.com/office/drawing/2014/chart" uri="{C3380CC4-5D6E-409C-BE32-E72D297353CC}">
                <c16:uniqueId val="{00000003-68BE-4516-A139-1F9170A91A16}"/>
              </c:ext>
            </c:extLst>
          </c:dPt>
          <c:cat>
            <c:strRef>
              <c:f>'mw-1-0_1_0_0_0_1_summary'!$A$22:$A$24</c:f>
              <c:strCache>
                <c:ptCount val="3"/>
                <c:pt idx="0">
                  <c:v>Grid</c:v>
                </c:pt>
                <c:pt idx="1">
                  <c:v>Stand-alone PV</c:v>
                </c:pt>
                <c:pt idx="2">
                  <c:v>Mini-grid PV</c:v>
                </c:pt>
              </c:strCache>
            </c:strRef>
          </c:cat>
          <c:val>
            <c:numRef>
              <c:f>'mw-1-0_1_0_0_0_1_summary'!$B$22:$B$24</c:f>
              <c:numCache>
                <c:formatCode>General</c:formatCode>
                <c:ptCount val="3"/>
                <c:pt idx="0">
                  <c:v>1616340635.7355499</c:v>
                </c:pt>
                <c:pt idx="1">
                  <c:v>410343290.237454</c:v>
                </c:pt>
                <c:pt idx="2">
                  <c:v>40876051.423712596</c:v>
                </c:pt>
              </c:numCache>
            </c:numRef>
          </c:val>
          <c:extLst>
            <c:ext xmlns:c16="http://schemas.microsoft.com/office/drawing/2014/chart" uri="{C3380CC4-5D6E-409C-BE32-E72D297353CC}">
              <c16:uniqueId val="{00000004-68BE-4516-A139-1F9170A91A16}"/>
            </c:ext>
          </c:extLst>
        </c:ser>
        <c:dLbls>
          <c:showLegendKey val="0"/>
          <c:showVal val="0"/>
          <c:showCatName val="0"/>
          <c:showSerName val="0"/>
          <c:showPercent val="0"/>
          <c:showBubbleSize val="0"/>
        </c:dLbls>
        <c:gapWidth val="219"/>
        <c:overlap val="-27"/>
        <c:axId val="442423296"/>
        <c:axId val="442423624"/>
      </c:barChart>
      <c:catAx>
        <c:axId val="442423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442423624"/>
        <c:crosses val="autoZero"/>
        <c:auto val="1"/>
        <c:lblAlgn val="ctr"/>
        <c:lblOffset val="100"/>
        <c:noMultiLvlLbl val="0"/>
      </c:catAx>
      <c:valAx>
        <c:axId val="442423624"/>
        <c:scaling>
          <c:orientation val="minMax"/>
        </c:scaling>
        <c:delete val="0"/>
        <c:axPos val="l"/>
        <c:majorGridlines>
          <c:spPr>
            <a:ln w="12700"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442423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r>
              <a:rPr lang="en-US" sz="1800" b="1"/>
              <a:t>Investment cost per technology</a:t>
            </a:r>
          </a:p>
        </c:rich>
      </c:tx>
      <c:layout>
        <c:manualLayout>
          <c:xMode val="edge"/>
          <c:yMode val="edge"/>
          <c:x val="0.28466576332429994"/>
          <c:y val="3.1069684864624945E-2"/>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manualLayout>
          <c:layoutTarget val="inner"/>
          <c:xMode val="edge"/>
          <c:yMode val="edge"/>
          <c:x val="0.16046981627296591"/>
          <c:y val="0.17171296296296296"/>
          <c:w val="0.80897462817147869"/>
          <c:h val="0.72088764946048411"/>
        </c:manualLayout>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5885-4A64-8C03-90F2BB4A98F2}"/>
              </c:ext>
            </c:extLst>
          </c:dPt>
          <c:dPt>
            <c:idx val="2"/>
            <c:invertIfNegative val="0"/>
            <c:bubble3D val="0"/>
            <c:spPr>
              <a:solidFill>
                <a:srgbClr val="92D050"/>
              </a:solidFill>
              <a:ln>
                <a:noFill/>
              </a:ln>
              <a:effectLst/>
            </c:spPr>
            <c:extLst>
              <c:ext xmlns:c16="http://schemas.microsoft.com/office/drawing/2014/chart" uri="{C3380CC4-5D6E-409C-BE32-E72D297353CC}">
                <c16:uniqueId val="{00000003-5885-4A64-8C03-90F2BB4A98F2}"/>
              </c:ext>
            </c:extLst>
          </c:dPt>
          <c:cat>
            <c:strRef>
              <c:f>'mw-1-0_1_0_0_0_1_summary'!$A$22:$A$24</c:f>
              <c:strCache>
                <c:ptCount val="3"/>
                <c:pt idx="0">
                  <c:v>Grid</c:v>
                </c:pt>
                <c:pt idx="1">
                  <c:v>Stand-alone PV</c:v>
                </c:pt>
                <c:pt idx="2">
                  <c:v>Mini-grid PV</c:v>
                </c:pt>
              </c:strCache>
            </c:strRef>
          </c:cat>
          <c:val>
            <c:numRef>
              <c:f>'mw-1-0_1_0_0_0_1_summary'!$B$22:$B$24</c:f>
              <c:numCache>
                <c:formatCode>General</c:formatCode>
                <c:ptCount val="3"/>
                <c:pt idx="0">
                  <c:v>1616.34063573555</c:v>
                </c:pt>
                <c:pt idx="1">
                  <c:v>410.34329023745397</c:v>
                </c:pt>
                <c:pt idx="2">
                  <c:v>40.876051423712596</c:v>
                </c:pt>
              </c:numCache>
            </c:numRef>
          </c:val>
          <c:extLst>
            <c:ext xmlns:c16="http://schemas.microsoft.com/office/drawing/2014/chart" uri="{C3380CC4-5D6E-409C-BE32-E72D297353CC}">
              <c16:uniqueId val="{00000004-5885-4A64-8C03-90F2BB4A98F2}"/>
            </c:ext>
          </c:extLst>
        </c:ser>
        <c:dLbls>
          <c:showLegendKey val="0"/>
          <c:showVal val="0"/>
          <c:showCatName val="0"/>
          <c:showSerName val="0"/>
          <c:showPercent val="0"/>
          <c:showBubbleSize val="0"/>
        </c:dLbls>
        <c:gapWidth val="219"/>
        <c:overlap val="-27"/>
        <c:axId val="306958544"/>
        <c:axId val="306958216"/>
      </c:barChart>
      <c:catAx>
        <c:axId val="306958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sv-SE"/>
          </a:p>
        </c:txPr>
        <c:crossAx val="306958216"/>
        <c:crosses val="autoZero"/>
        <c:auto val="1"/>
        <c:lblAlgn val="ctr"/>
        <c:lblOffset val="100"/>
        <c:noMultiLvlLbl val="0"/>
      </c:catAx>
      <c:valAx>
        <c:axId val="3069582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sz="1400" b="1"/>
                  <a:t>Million</a:t>
                </a:r>
                <a:r>
                  <a:rPr lang="en-US" sz="1400" b="1" baseline="0"/>
                  <a:t> USD</a:t>
                </a:r>
                <a:endParaRPr lang="en-US" sz="1400" b="1"/>
              </a:p>
            </c:rich>
          </c:tx>
          <c:layout>
            <c:manualLayout>
              <c:xMode val="edge"/>
              <c:yMode val="edge"/>
              <c:x val="5.9311271164915205E-2"/>
              <c:y val="6.0101827930849311E-2"/>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sv-SE"/>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306958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42117F-ADC8-45E9-B7C2-65232666779A}" type="datetimeFigureOut">
              <a:rPr lang="en-GB" smtClean="0"/>
              <a:t>02/03/2021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D132D1-B8A9-407F-AB98-83BA2D7FC919}" type="slidenum">
              <a:rPr lang="en-GB" smtClean="0"/>
              <a:t>‹#›</a:t>
            </a:fld>
            <a:endParaRPr lang="en-GB"/>
          </a:p>
        </p:txBody>
      </p:sp>
    </p:spTree>
    <p:extLst>
      <p:ext uri="{BB962C8B-B14F-4D97-AF65-F5344CB8AC3E}">
        <p14:creationId xmlns:p14="http://schemas.microsoft.com/office/powerpoint/2010/main" val="3742425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71">
              <a:defRPr/>
            </a:pPr>
            <a:r>
              <a:rPr lang="sv-SE" sz="1300" dirty="0" smtClean="0"/>
              <a:t>The </a:t>
            </a:r>
            <a:r>
              <a:rPr lang="sv-SE" sz="1300" dirty="0" err="1" smtClean="0"/>
              <a:t>earth</a:t>
            </a:r>
            <a:r>
              <a:rPr lang="sv-SE" sz="1300" dirty="0" smtClean="0"/>
              <a:t> is in the form </a:t>
            </a:r>
            <a:r>
              <a:rPr lang="sv-SE" sz="1300" dirty="0" err="1" smtClean="0"/>
              <a:t>of</a:t>
            </a:r>
            <a:r>
              <a:rPr lang="sv-SE" sz="1300" dirty="0" smtClean="0"/>
              <a:t> a </a:t>
            </a:r>
            <a:r>
              <a:rPr lang="sv-SE" sz="1300" dirty="0" err="1" smtClean="0"/>
              <a:t>sphere</a:t>
            </a:r>
            <a:r>
              <a:rPr lang="sv-SE" sz="1300" dirty="0" smtClean="0"/>
              <a:t> and </a:t>
            </a:r>
            <a:r>
              <a:rPr lang="sv-SE" sz="1300" dirty="0" err="1" smtClean="0"/>
              <a:t>what</a:t>
            </a:r>
            <a:r>
              <a:rPr lang="sv-SE" sz="1300" dirty="0" smtClean="0"/>
              <a:t> a </a:t>
            </a:r>
            <a:r>
              <a:rPr lang="sv-SE" sz="1300" dirty="0" err="1" smtClean="0"/>
              <a:t>map</a:t>
            </a:r>
            <a:r>
              <a:rPr lang="sv-SE" sz="1300" dirty="0" smtClean="0"/>
              <a:t> </a:t>
            </a:r>
            <a:r>
              <a:rPr lang="sv-SE" sz="1300" dirty="0" err="1" smtClean="0"/>
              <a:t>projection</a:t>
            </a:r>
            <a:r>
              <a:rPr lang="sv-SE" sz="1300" dirty="0" smtClean="0"/>
              <a:t> </a:t>
            </a:r>
            <a:r>
              <a:rPr lang="sv-SE" sz="1300" dirty="0" err="1" smtClean="0"/>
              <a:t>does</a:t>
            </a:r>
            <a:r>
              <a:rPr lang="sv-SE" sz="1300" dirty="0" smtClean="0"/>
              <a:t> is </a:t>
            </a:r>
            <a:r>
              <a:rPr lang="sv-SE" sz="1300" dirty="0" err="1" smtClean="0"/>
              <a:t>that</a:t>
            </a:r>
            <a:r>
              <a:rPr lang="sv-SE" sz="1300" dirty="0" smtClean="0"/>
              <a:t> it </a:t>
            </a:r>
            <a:r>
              <a:rPr lang="sv-SE" sz="1300" dirty="0" err="1" smtClean="0"/>
              <a:t>tries</a:t>
            </a:r>
            <a:r>
              <a:rPr lang="sv-SE" sz="1300" dirty="0" smtClean="0"/>
              <a:t> to </a:t>
            </a:r>
            <a:r>
              <a:rPr lang="sv-SE" sz="1300" dirty="0" err="1" smtClean="0"/>
              <a:t>vizualise</a:t>
            </a:r>
            <a:r>
              <a:rPr lang="sv-SE" sz="1300" dirty="0" smtClean="0"/>
              <a:t> </a:t>
            </a:r>
            <a:r>
              <a:rPr lang="sv-SE" sz="1300" dirty="0" err="1" smtClean="0"/>
              <a:t>this</a:t>
            </a:r>
            <a:r>
              <a:rPr lang="sv-SE" sz="1300" dirty="0" smtClean="0"/>
              <a:t> </a:t>
            </a:r>
            <a:r>
              <a:rPr lang="sv-SE" sz="1300" dirty="0" err="1" smtClean="0"/>
              <a:t>spherical</a:t>
            </a:r>
            <a:r>
              <a:rPr lang="sv-SE" sz="1300" dirty="0" smtClean="0"/>
              <a:t> area </a:t>
            </a:r>
            <a:r>
              <a:rPr lang="sv-SE" sz="1300" dirty="0" err="1" smtClean="0"/>
              <a:t>onto</a:t>
            </a:r>
            <a:r>
              <a:rPr lang="sv-SE" sz="1300" dirty="0" smtClean="0"/>
              <a:t> a flat </a:t>
            </a:r>
            <a:r>
              <a:rPr lang="sv-SE" sz="1300" dirty="0" err="1" smtClean="0"/>
              <a:t>surface</a:t>
            </a:r>
            <a:r>
              <a:rPr lang="sv-SE" sz="1300" dirty="0" smtClean="0"/>
              <a:t>. In </a:t>
            </a:r>
            <a:r>
              <a:rPr lang="sv-SE" sz="1300" dirty="0" err="1" smtClean="0"/>
              <a:t>other</a:t>
            </a:r>
            <a:r>
              <a:rPr lang="sv-SE" sz="1300" dirty="0" smtClean="0"/>
              <a:t> </a:t>
            </a:r>
            <a:r>
              <a:rPr lang="sv-SE" sz="1300" dirty="0" err="1" smtClean="0"/>
              <a:t>words</a:t>
            </a:r>
            <a:r>
              <a:rPr lang="sv-SE" sz="1300" dirty="0" smtClean="0"/>
              <a:t> it is </a:t>
            </a:r>
            <a:r>
              <a:rPr lang="sv-SE" sz="1300" dirty="0" err="1" smtClean="0"/>
              <a:t>used</a:t>
            </a:r>
            <a:r>
              <a:rPr lang="sv-SE" sz="1300" dirty="0" smtClean="0"/>
              <a:t> to </a:t>
            </a:r>
            <a:r>
              <a:rPr lang="sv-SE" sz="1300" dirty="0" err="1" smtClean="0"/>
              <a:t>turn</a:t>
            </a:r>
            <a:r>
              <a:rPr lang="sv-SE" sz="1300" dirty="0" smtClean="0"/>
              <a:t> 3</a:t>
            </a:r>
            <a:r>
              <a:rPr lang="sv-SE" sz="1300" baseline="0" dirty="0" smtClean="0"/>
              <a:t> </a:t>
            </a:r>
            <a:r>
              <a:rPr lang="sv-SE" sz="1300" baseline="0" dirty="0" err="1" smtClean="0"/>
              <a:t>dimensional</a:t>
            </a:r>
            <a:r>
              <a:rPr lang="sv-SE" sz="1300" baseline="0" dirty="0" smtClean="0"/>
              <a:t> </a:t>
            </a:r>
            <a:r>
              <a:rPr lang="sv-SE" sz="1300" baseline="0" dirty="0" err="1" smtClean="0"/>
              <a:t>objects</a:t>
            </a:r>
            <a:r>
              <a:rPr lang="sv-SE" sz="1300" dirty="0" smtClean="0"/>
              <a:t> </a:t>
            </a:r>
            <a:r>
              <a:rPr lang="sv-SE" sz="1300" dirty="0" err="1" smtClean="0"/>
              <a:t>into</a:t>
            </a:r>
            <a:r>
              <a:rPr lang="sv-SE" sz="1300" dirty="0" smtClean="0"/>
              <a:t> </a:t>
            </a:r>
            <a:r>
              <a:rPr lang="sv-SE" sz="1300" baseline="0" dirty="0" smtClean="0"/>
              <a:t>2 </a:t>
            </a:r>
            <a:r>
              <a:rPr lang="sv-SE" sz="1300" baseline="0" dirty="0" err="1" smtClean="0"/>
              <a:t>dimensional</a:t>
            </a:r>
            <a:r>
              <a:rPr lang="sv-SE" sz="1300" baseline="0" dirty="0" smtClean="0"/>
              <a:t> representations</a:t>
            </a:r>
            <a:r>
              <a:rPr lang="sv-SE" sz="1300" dirty="0" smtClean="0"/>
              <a:t>. A </a:t>
            </a:r>
            <a:r>
              <a:rPr lang="sv-SE" sz="1300" dirty="0" err="1" smtClean="0"/>
              <a:t>coordinate</a:t>
            </a:r>
            <a:r>
              <a:rPr lang="sv-SE" sz="1300" dirty="0" smtClean="0"/>
              <a:t> system </a:t>
            </a:r>
            <a:r>
              <a:rPr lang="sv-SE" sz="1300" dirty="0" err="1" smtClean="0"/>
              <a:t>then</a:t>
            </a:r>
            <a:r>
              <a:rPr lang="sv-SE" sz="1300" dirty="0" smtClean="0"/>
              <a:t> </a:t>
            </a:r>
            <a:r>
              <a:rPr lang="sv-SE" sz="1300" dirty="0" err="1" smtClean="0"/>
              <a:t>defines</a:t>
            </a:r>
            <a:r>
              <a:rPr lang="sv-SE" sz="1300" dirty="0" smtClean="0"/>
              <a:t> </a:t>
            </a:r>
            <a:r>
              <a:rPr lang="sv-SE" sz="1300" dirty="0" err="1" smtClean="0"/>
              <a:t>how</a:t>
            </a:r>
            <a:r>
              <a:rPr lang="sv-SE" sz="1300" dirty="0" smtClean="0"/>
              <a:t> </a:t>
            </a:r>
            <a:r>
              <a:rPr lang="sv-SE" sz="1300" dirty="0" err="1" smtClean="0"/>
              <a:t>your</a:t>
            </a:r>
            <a:r>
              <a:rPr lang="sv-SE" sz="1300" dirty="0" smtClean="0"/>
              <a:t> 2D </a:t>
            </a:r>
            <a:r>
              <a:rPr lang="sv-SE" sz="1300" dirty="0" err="1" smtClean="0"/>
              <a:t>representaion</a:t>
            </a:r>
            <a:r>
              <a:rPr lang="sv-SE" sz="1300" dirty="0" smtClean="0"/>
              <a:t> is </a:t>
            </a:r>
            <a:r>
              <a:rPr lang="sv-SE" sz="1300" dirty="0" err="1" smtClean="0"/>
              <a:t>related</a:t>
            </a:r>
            <a:r>
              <a:rPr lang="sv-SE" sz="1300" baseline="0" dirty="0" smtClean="0"/>
              <a:t> to real </a:t>
            </a:r>
            <a:r>
              <a:rPr lang="sv-SE" sz="1300" baseline="0" dirty="0" err="1" smtClean="0"/>
              <a:t>places</a:t>
            </a:r>
            <a:r>
              <a:rPr lang="sv-SE" sz="1300" baseline="0" dirty="0" smtClean="0"/>
              <a:t> on </a:t>
            </a:r>
            <a:r>
              <a:rPr lang="sv-SE" sz="1300" baseline="0" dirty="0" err="1" smtClean="0"/>
              <a:t>earth</a:t>
            </a:r>
            <a:r>
              <a:rPr lang="sv-SE" sz="1300" baseline="0" dirty="0" smtClean="0"/>
              <a:t>-</a:t>
            </a:r>
            <a:endParaRPr lang="sv-SE" sz="1300" dirty="0" smtClean="0"/>
          </a:p>
          <a:p>
            <a:pPr defTabSz="990271">
              <a:defRPr/>
            </a:pPr>
            <a:endParaRPr lang="sv-SE" sz="1300" dirty="0" smtClean="0"/>
          </a:p>
          <a:p>
            <a:pPr defTabSz="990271">
              <a:defRPr/>
            </a:pPr>
            <a:r>
              <a:rPr lang="sv-SE" sz="1300" dirty="0" smtClean="0"/>
              <a:t>CRS (SRS) </a:t>
            </a:r>
            <a:r>
              <a:rPr lang="sv-SE" sz="1300" dirty="0" err="1" smtClean="0"/>
              <a:t>defines</a:t>
            </a:r>
            <a:r>
              <a:rPr lang="sv-SE" sz="1300" dirty="0" smtClean="0"/>
              <a:t> </a:t>
            </a:r>
            <a:r>
              <a:rPr lang="sv-SE" sz="1300" dirty="0" err="1" smtClean="0"/>
              <a:t>how</a:t>
            </a:r>
            <a:r>
              <a:rPr lang="sv-SE" sz="1300" dirty="0" smtClean="0"/>
              <a:t> </a:t>
            </a:r>
            <a:r>
              <a:rPr lang="sv-SE" sz="1300" dirty="0" err="1" smtClean="0"/>
              <a:t>well</a:t>
            </a:r>
            <a:r>
              <a:rPr lang="sv-SE" sz="1300" dirty="0" smtClean="0"/>
              <a:t> the 2D </a:t>
            </a:r>
            <a:r>
              <a:rPr lang="sv-SE" sz="1300" dirty="0" err="1" smtClean="0"/>
              <a:t>map</a:t>
            </a:r>
            <a:r>
              <a:rPr lang="sv-SE" sz="1300" dirty="0" smtClean="0"/>
              <a:t> is </a:t>
            </a:r>
            <a:r>
              <a:rPr lang="sv-SE" sz="1300" dirty="0" err="1" smtClean="0"/>
              <a:t>related</a:t>
            </a:r>
            <a:r>
              <a:rPr lang="sv-SE" sz="1300" dirty="0" smtClean="0"/>
              <a:t> to the 3D </a:t>
            </a:r>
            <a:r>
              <a:rPr lang="sv-SE" sz="1300" dirty="0" err="1" smtClean="0"/>
              <a:t>world</a:t>
            </a:r>
            <a:endParaRPr lang="sv-SE" sz="1300" dirty="0" smtClean="0"/>
          </a:p>
          <a:p>
            <a:pPr defTabSz="990271">
              <a:defRPr/>
            </a:pPr>
            <a:endParaRPr lang="sv-SE" sz="1300" dirty="0"/>
          </a:p>
        </p:txBody>
      </p:sp>
      <p:sp>
        <p:nvSpPr>
          <p:cNvPr id="4" name="Slide Number Placeholder 3"/>
          <p:cNvSpPr>
            <a:spLocks noGrp="1"/>
          </p:cNvSpPr>
          <p:nvPr>
            <p:ph type="sldNum" sz="quarter" idx="10"/>
          </p:nvPr>
        </p:nvSpPr>
        <p:spPr/>
        <p:txBody>
          <a:bodyPr/>
          <a:lstStyle/>
          <a:p>
            <a:fld id="{F4ADF510-92B0-49DE-9C99-E21626351E91}" type="slidenum">
              <a:rPr lang="en-GB" smtClean="0"/>
              <a:t>2</a:t>
            </a:fld>
            <a:endParaRPr lang="en-GB" dirty="0"/>
          </a:p>
        </p:txBody>
      </p:sp>
    </p:spTree>
    <p:extLst>
      <p:ext uri="{BB962C8B-B14F-4D97-AF65-F5344CB8AC3E}">
        <p14:creationId xmlns:p14="http://schemas.microsoft.com/office/powerpoint/2010/main" val="2997000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v-SE" dirty="0" smtClean="0"/>
          </a:p>
          <a:p>
            <a:endParaRPr lang="sv-SE" dirty="0" smtClean="0"/>
          </a:p>
          <a:p>
            <a:endParaRPr lang="sv-SE" dirty="0" smtClean="0"/>
          </a:p>
          <a:p>
            <a:endParaRPr lang="sv-SE" dirty="0" smtClean="0"/>
          </a:p>
          <a:p>
            <a:endParaRPr lang="sv-SE" dirty="0" smtClean="0"/>
          </a:p>
          <a:p>
            <a:endParaRPr lang="sv-SE" dirty="0"/>
          </a:p>
        </p:txBody>
      </p:sp>
      <p:sp>
        <p:nvSpPr>
          <p:cNvPr id="4" name="Platshållare för bildnummer 3"/>
          <p:cNvSpPr>
            <a:spLocks noGrp="1"/>
          </p:cNvSpPr>
          <p:nvPr>
            <p:ph type="sldNum" sz="quarter" idx="10"/>
          </p:nvPr>
        </p:nvSpPr>
        <p:spPr/>
        <p:txBody>
          <a:bodyPr/>
          <a:lstStyle/>
          <a:p>
            <a:fld id="{ED74D89B-A0B8-450F-A78A-1E8EE85250BF}" type="slidenum">
              <a:rPr lang="sv-SE" smtClean="0"/>
              <a:t>11</a:t>
            </a:fld>
            <a:endParaRPr lang="sv-SE"/>
          </a:p>
        </p:txBody>
      </p:sp>
    </p:spTree>
    <p:extLst>
      <p:ext uri="{BB962C8B-B14F-4D97-AF65-F5344CB8AC3E}">
        <p14:creationId xmlns:p14="http://schemas.microsoft.com/office/powerpoint/2010/main" val="2009303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3122508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 name="Google Shape;24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extLst>
      <p:ext uri="{BB962C8B-B14F-4D97-AF65-F5344CB8AC3E}">
        <p14:creationId xmlns:p14="http://schemas.microsoft.com/office/powerpoint/2010/main" val="69729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4" name="Google Shape;28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extLst>
      <p:ext uri="{BB962C8B-B14F-4D97-AF65-F5344CB8AC3E}">
        <p14:creationId xmlns:p14="http://schemas.microsoft.com/office/powerpoint/2010/main" val="4166898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smtClean="0">
                <a:solidFill>
                  <a:schemeClr val="dk1"/>
                </a:solidFill>
                <a:effectLst/>
                <a:latin typeface="Calibri"/>
                <a:ea typeface="Calibri"/>
                <a:cs typeface="Calibri"/>
                <a:sym typeface="Calibri"/>
              </a:rPr>
              <a:t>Next, we also need a number of non geospatial data. First of all, we need to collect demographic parameters for the country or the region that we are studying.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smtClean="0">
                <a:solidFill>
                  <a:schemeClr val="dk1"/>
                </a:solidFill>
                <a:effectLst/>
                <a:latin typeface="Calibri"/>
                <a:ea typeface="Calibri"/>
                <a:cs typeface="Calibri"/>
                <a:sym typeface="Calibri"/>
              </a:rPr>
              <a:t>1. We need to know what the total population is, according to the latest population estimate or the latest population census. We collect that information for the start year of our analysis, which can be e.g. 2020.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smtClean="0">
                <a:solidFill>
                  <a:schemeClr val="dk1"/>
                </a:solidFill>
                <a:effectLst/>
                <a:latin typeface="Calibri"/>
                <a:ea typeface="Calibri"/>
                <a:cs typeface="Calibri"/>
                <a:sym typeface="Calibri"/>
              </a:rPr>
              <a:t>The</a:t>
            </a:r>
            <a:r>
              <a:rPr lang="en-US" sz="1200" b="0" i="0" u="none" strike="noStrike" cap="none" baseline="0" dirty="0" smtClean="0">
                <a:solidFill>
                  <a:schemeClr val="dk1"/>
                </a:solidFill>
                <a:effectLst/>
                <a:latin typeface="Calibri"/>
                <a:ea typeface="Calibri"/>
                <a:cs typeface="Calibri"/>
                <a:sym typeface="Calibri"/>
              </a:rPr>
              <a:t> population data also </a:t>
            </a:r>
            <a:r>
              <a:rPr lang="en-US" sz="1200" b="0" i="0" u="none" strike="noStrike" cap="none" dirty="0" smtClean="0">
                <a:solidFill>
                  <a:schemeClr val="dk1"/>
                </a:solidFill>
                <a:effectLst/>
                <a:latin typeface="Calibri"/>
                <a:ea typeface="Calibri"/>
                <a:cs typeface="Calibri"/>
                <a:sym typeface="Calibri"/>
              </a:rPr>
              <a:t>needs to projected on how it will grow until the end of our analysis,</a:t>
            </a:r>
            <a:r>
              <a:rPr lang="en-US" sz="1200" b="0" i="0" u="none" strike="noStrike" cap="none" baseline="0" dirty="0" smtClean="0">
                <a:solidFill>
                  <a:schemeClr val="dk1"/>
                </a:solidFill>
                <a:effectLst/>
                <a:latin typeface="Calibri"/>
                <a:ea typeface="Calibri"/>
                <a:cs typeface="Calibri"/>
                <a:sym typeface="Calibri"/>
              </a:rPr>
              <a:t> i</a:t>
            </a:r>
            <a:r>
              <a:rPr lang="en-US" sz="1200" b="0" i="0" u="none" strike="noStrike" cap="none" dirty="0" smtClean="0">
                <a:solidFill>
                  <a:schemeClr val="dk1"/>
                </a:solidFill>
                <a:effectLst/>
                <a:latin typeface="Calibri"/>
                <a:ea typeface="Calibri"/>
                <a:cs typeface="Calibri"/>
                <a:sym typeface="Calibri"/>
              </a:rPr>
              <a:t>n this case, it could be 2030.</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smtClean="0">
                <a:solidFill>
                  <a:schemeClr val="dk1"/>
                </a:solidFill>
                <a:effectLst/>
                <a:latin typeface="Calibri"/>
                <a:ea typeface="Calibri"/>
                <a:cs typeface="Calibri"/>
                <a:sym typeface="Calibri"/>
              </a:rPr>
              <a:t>2. Apart from the population we need also</a:t>
            </a:r>
            <a:r>
              <a:rPr lang="en-US" sz="1200" b="0" i="0" u="none" strike="noStrike" cap="none" baseline="0" dirty="0" smtClean="0">
                <a:solidFill>
                  <a:schemeClr val="dk1"/>
                </a:solidFill>
                <a:effectLst/>
                <a:latin typeface="Calibri"/>
                <a:ea typeface="Calibri"/>
                <a:cs typeface="Calibri"/>
                <a:sym typeface="Calibri"/>
              </a:rPr>
              <a:t> need to </a:t>
            </a:r>
            <a:r>
              <a:rPr lang="en-US" sz="1200" b="0" i="0" u="none" strike="noStrike" cap="none" dirty="0" smtClean="0">
                <a:solidFill>
                  <a:schemeClr val="dk1"/>
                </a:solidFill>
                <a:effectLst/>
                <a:latin typeface="Calibri"/>
                <a:ea typeface="Calibri"/>
                <a:cs typeface="Calibri"/>
                <a:sym typeface="Calibri"/>
              </a:rPr>
              <a:t>know how many percent of the population lives in urban locations in the start year as well as in the end year.</a:t>
            </a:r>
            <a:r>
              <a:rPr lang="en-US" sz="1200" b="0" i="0" u="none" strike="noStrike" cap="none" baseline="0" dirty="0" smtClean="0">
                <a:solidFill>
                  <a:schemeClr val="dk1"/>
                </a:solidFill>
                <a:effectLst/>
                <a:latin typeface="Calibri"/>
                <a:ea typeface="Calibri"/>
                <a:cs typeface="Calibri"/>
                <a:sym typeface="Calibri"/>
              </a:rPr>
              <a:t> This will give us both the urban and rural share.</a:t>
            </a:r>
            <a:endParaRPr lang="en-US" sz="1200" b="0" i="0" u="none" strike="noStrike" cap="none" dirty="0" smtClean="0">
              <a:solidFill>
                <a:schemeClr val="dk1"/>
              </a:solidFill>
              <a:effectLst/>
              <a:latin typeface="Calibri"/>
              <a:ea typeface="Calibri"/>
              <a:cs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smtClean="0">
                <a:solidFill>
                  <a:schemeClr val="dk1"/>
                </a:solidFill>
                <a:effectLst/>
                <a:latin typeface="Calibri"/>
                <a:ea typeface="Calibri"/>
                <a:cs typeface="Calibri"/>
                <a:sym typeface="Calibri"/>
              </a:rPr>
              <a:t>3. We also need to know what is the average household size in urban areas and in rural areas on average. This dataset is used to calculate the approximate number of buildings in the village.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AutoNum type="arabicPeriod" startAt="4"/>
              <a:tabLst/>
              <a:defRPr/>
            </a:pPr>
            <a:r>
              <a:rPr lang="en-US" sz="1200" b="0" i="0" u="none" strike="noStrike" cap="none" dirty="0" smtClean="0">
                <a:solidFill>
                  <a:schemeClr val="dk1"/>
                </a:solidFill>
                <a:effectLst/>
                <a:latin typeface="Calibri"/>
                <a:ea typeface="Calibri"/>
                <a:cs typeface="Calibri"/>
                <a:sym typeface="Calibri"/>
              </a:rPr>
              <a:t>Finally a key data set is, how many people have access to electricity today? In this example here, we</a:t>
            </a:r>
            <a:r>
              <a:rPr lang="en-US" sz="1200" b="0" i="0" u="none" strike="noStrike" cap="none" baseline="0" dirty="0" smtClean="0">
                <a:solidFill>
                  <a:schemeClr val="dk1"/>
                </a:solidFill>
                <a:effectLst/>
                <a:latin typeface="Calibri"/>
                <a:ea typeface="Calibri"/>
                <a:cs typeface="Calibri"/>
                <a:sym typeface="Calibri"/>
              </a:rPr>
              <a:t> have </a:t>
            </a:r>
            <a:r>
              <a:rPr lang="en-US" sz="1200" b="0" i="0" u="none" strike="noStrike" cap="none" dirty="0" smtClean="0">
                <a:solidFill>
                  <a:schemeClr val="dk1"/>
                </a:solidFill>
                <a:effectLst/>
                <a:latin typeface="Calibri"/>
                <a:ea typeface="Calibri"/>
                <a:cs typeface="Calibri"/>
                <a:sym typeface="Calibri"/>
              </a:rPr>
              <a:t>31 percent, meaning 69 percent don't have access to electricity today In addition we break it down further to how much of the rural and urban population has access to electricity.</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smtClean="0">
              <a:solidFill>
                <a:schemeClr val="dk1"/>
              </a:solidFill>
              <a:effectLst/>
              <a:latin typeface="Calibri"/>
              <a:ea typeface="Calibri"/>
              <a:cs typeface="Calibri"/>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smtClean="0">
                <a:solidFill>
                  <a:schemeClr val="dk1"/>
                </a:solidFill>
                <a:effectLst/>
                <a:latin typeface="Calibri"/>
                <a:ea typeface="Calibri"/>
                <a:cs typeface="Calibri"/>
                <a:sym typeface="Calibri"/>
              </a:rPr>
              <a:t>The OnSSET</a:t>
            </a:r>
            <a:r>
              <a:rPr lang="en-US" sz="1200" b="0" i="0" u="none" strike="noStrike" cap="none" baseline="0" dirty="0" smtClean="0">
                <a:solidFill>
                  <a:schemeClr val="dk1"/>
                </a:solidFill>
                <a:effectLst/>
                <a:latin typeface="Calibri"/>
                <a:ea typeface="Calibri"/>
                <a:cs typeface="Calibri"/>
                <a:sym typeface="Calibri"/>
              </a:rPr>
              <a:t> tool main objective is to electrify un-electrified population and in </a:t>
            </a:r>
            <a:r>
              <a:rPr lang="en-US" sz="1200" b="0" i="0" u="none" strike="noStrike" cap="none" dirty="0" smtClean="0">
                <a:solidFill>
                  <a:schemeClr val="dk1"/>
                </a:solidFill>
                <a:effectLst/>
                <a:latin typeface="Calibri"/>
                <a:ea typeface="Calibri"/>
                <a:cs typeface="Calibri"/>
                <a:sym typeface="Calibri"/>
              </a:rPr>
              <a:t>the example here, we aim for universal access to electricity by 2030 by setting all of the electricity access rates targets at 100 percent.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smtClean="0">
              <a:solidFill>
                <a:schemeClr val="dk1"/>
              </a:solidFill>
              <a:effectLst/>
              <a:latin typeface="Calibri"/>
              <a:ea typeface="Calibri"/>
              <a:cs typeface="Calibri"/>
              <a:sym typeface="Calibri"/>
            </a:endParaRPr>
          </a:p>
          <a:p>
            <a:endParaRPr lang="en-GB"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SE" sz="1200" b="0" i="0" u="none" strike="noStrike" cap="none" smtClean="0">
                <a:solidFill>
                  <a:schemeClr val="dk1"/>
                </a:solidFill>
                <a:latin typeface="Calibri"/>
                <a:ea typeface="Calibri"/>
                <a:cs typeface="Calibri"/>
                <a:sym typeface="Calibri"/>
              </a:rPr>
              <a:t>15</a:t>
            </a:fld>
            <a:endParaRPr lang="en-SE"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89601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extLst>
      <p:ext uri="{BB962C8B-B14F-4D97-AF65-F5344CB8AC3E}">
        <p14:creationId xmlns:p14="http://schemas.microsoft.com/office/powerpoint/2010/main" val="1210703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extLst>
      <p:ext uri="{BB962C8B-B14F-4D97-AF65-F5344CB8AC3E}">
        <p14:creationId xmlns:p14="http://schemas.microsoft.com/office/powerpoint/2010/main" val="778842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smtClean="0">
                <a:solidFill>
                  <a:schemeClr val="dk1"/>
                </a:solidFill>
                <a:effectLst/>
                <a:latin typeface="Calibri"/>
                <a:ea typeface="Calibri"/>
                <a:cs typeface="Calibri"/>
                <a:sym typeface="Calibri"/>
              </a:rPr>
              <a:t>Here we have an example</a:t>
            </a:r>
            <a:r>
              <a:rPr lang="en-GB" sz="1200" b="0" i="0" u="none" strike="noStrike" cap="none" baseline="0" dirty="0" smtClean="0">
                <a:solidFill>
                  <a:schemeClr val="dk1"/>
                </a:solidFill>
                <a:effectLst/>
                <a:latin typeface="Calibri"/>
                <a:ea typeface="Calibri"/>
                <a:cs typeface="Calibri"/>
                <a:sym typeface="Calibri"/>
              </a:rPr>
              <a:t> </a:t>
            </a:r>
            <a:r>
              <a:rPr lang="en-GB" sz="1200" b="0" i="0" u="none" strike="noStrike" cap="none" dirty="0" smtClean="0">
                <a:solidFill>
                  <a:schemeClr val="dk1"/>
                </a:solidFill>
                <a:effectLst/>
                <a:latin typeface="Calibri"/>
                <a:ea typeface="Calibri"/>
                <a:cs typeface="Calibri"/>
                <a:sym typeface="Calibri"/>
              </a:rPr>
              <a:t>looking at stand alone systems. That means that every customer will  use their own system. If we have a small village where we are looking at the cost of supplying electricity by solar home systems we need to find out which type of solar system is needed to meet the demand in the household and how many households are in the village. The cost of the system will simply be the solar home systems for each  of the household. Of course, if we have a high demand, we need a large solar home system for each household, if we have a lower demand,</a:t>
            </a:r>
            <a:r>
              <a:rPr lang="en-GB" sz="1200" b="0" i="0" u="none" strike="noStrike" cap="none" baseline="0" dirty="0" smtClean="0">
                <a:solidFill>
                  <a:schemeClr val="dk1"/>
                </a:solidFill>
                <a:effectLst/>
                <a:latin typeface="Calibri"/>
                <a:ea typeface="Calibri"/>
                <a:cs typeface="Calibri"/>
                <a:sym typeface="Calibri"/>
              </a:rPr>
              <a:t> </a:t>
            </a:r>
            <a:r>
              <a:rPr lang="en-GB" sz="1200" b="0" i="0" u="none" strike="noStrike" cap="none" dirty="0" smtClean="0">
                <a:solidFill>
                  <a:schemeClr val="dk1"/>
                </a:solidFill>
                <a:effectLst/>
                <a:latin typeface="Calibri"/>
                <a:ea typeface="Calibri"/>
                <a:cs typeface="Calibri"/>
                <a:sym typeface="Calibri"/>
              </a:rPr>
              <a:t>we can use a smaller solar system.</a:t>
            </a:r>
            <a:r>
              <a:rPr lang="en-GB" sz="1200" b="0" i="0" u="none" strike="noStrike" cap="none" baseline="0" dirty="0" smtClean="0">
                <a:solidFill>
                  <a:schemeClr val="dk1"/>
                </a:solidFill>
                <a:effectLst/>
                <a:latin typeface="Calibri"/>
                <a:ea typeface="Calibri"/>
                <a:cs typeface="Calibri"/>
                <a:sym typeface="Calibri"/>
              </a:rPr>
              <a:t> </a:t>
            </a:r>
            <a:endParaRPr lang="en-GB"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SE" sz="1200" b="0" i="0" u="none" strike="noStrike" cap="none" smtClean="0">
                <a:solidFill>
                  <a:schemeClr val="dk1"/>
                </a:solidFill>
                <a:latin typeface="Calibri"/>
                <a:ea typeface="Calibri"/>
                <a:cs typeface="Calibri"/>
                <a:sym typeface="Calibri"/>
              </a:rPr>
              <a:t>18</a:t>
            </a:fld>
            <a:endParaRPr lang="en-SE"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01089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smtClean="0">
                <a:solidFill>
                  <a:schemeClr val="dk1"/>
                </a:solidFill>
                <a:effectLst/>
                <a:latin typeface="Calibri"/>
                <a:ea typeface="Calibri"/>
                <a:cs typeface="Calibri"/>
                <a:sym typeface="Calibri"/>
              </a:rPr>
              <a:t>If you look at a mini grid, we have a slightly different design.</a:t>
            </a:r>
            <a:r>
              <a:rPr lang="en-GB" sz="1200" b="0" i="0" u="none" strike="noStrike" cap="none" baseline="0" dirty="0" smtClean="0">
                <a:solidFill>
                  <a:schemeClr val="dk1"/>
                </a:solidFill>
                <a:effectLst/>
                <a:latin typeface="Calibri"/>
                <a:ea typeface="Calibri"/>
                <a:cs typeface="Calibri"/>
                <a:sym typeface="Calibri"/>
              </a:rPr>
              <a:t> I</a:t>
            </a:r>
            <a:r>
              <a:rPr lang="en-GB" sz="1200" b="0" i="0" u="none" strike="noStrike" cap="none" dirty="0" smtClean="0">
                <a:solidFill>
                  <a:schemeClr val="dk1"/>
                </a:solidFill>
                <a:effectLst/>
                <a:latin typeface="Calibri"/>
                <a:ea typeface="Calibri"/>
                <a:cs typeface="Calibri"/>
                <a:sym typeface="Calibri"/>
              </a:rPr>
              <a:t>nstead of providing solar panels for every single  household we install one larger generation site. The mini-grid could be powered by diesel, hydro wind or a combination of these three sources. Depending on the size of the village, economy of scale can</a:t>
            </a:r>
            <a:r>
              <a:rPr lang="en-GB" sz="1200" b="0" i="0" u="none" strike="noStrike" cap="none" baseline="0" dirty="0" smtClean="0">
                <a:solidFill>
                  <a:schemeClr val="dk1"/>
                </a:solidFill>
                <a:effectLst/>
                <a:latin typeface="Calibri"/>
                <a:ea typeface="Calibri"/>
                <a:cs typeface="Calibri"/>
                <a:sym typeface="Calibri"/>
              </a:rPr>
              <a:t> justify the larger investment</a:t>
            </a:r>
            <a:r>
              <a:rPr lang="en-GB" sz="1200" b="0" i="0" u="none" strike="noStrike" cap="none" dirty="0" smtClean="0">
                <a:solidFill>
                  <a:schemeClr val="dk1"/>
                </a:solidFill>
                <a:effectLst/>
                <a:latin typeface="Calibri"/>
                <a:ea typeface="Calibri"/>
                <a:cs typeface="Calibri"/>
                <a:sym typeface="Calibri"/>
              </a:rPr>
              <a:t>. If we install</a:t>
            </a:r>
            <a:r>
              <a:rPr lang="en-GB" sz="1200" b="0" i="0" u="none" strike="noStrike" cap="none" baseline="0" dirty="0" smtClean="0">
                <a:solidFill>
                  <a:schemeClr val="dk1"/>
                </a:solidFill>
                <a:effectLst/>
                <a:latin typeface="Calibri"/>
                <a:ea typeface="Calibri"/>
                <a:cs typeface="Calibri"/>
                <a:sym typeface="Calibri"/>
              </a:rPr>
              <a:t> </a:t>
            </a:r>
            <a:r>
              <a:rPr lang="en-GB" sz="1200" b="0" i="0" u="none" strike="noStrike" cap="none" dirty="0" smtClean="0">
                <a:solidFill>
                  <a:schemeClr val="dk1"/>
                </a:solidFill>
                <a:effectLst/>
                <a:latin typeface="Calibri"/>
                <a:ea typeface="Calibri"/>
                <a:cs typeface="Calibri"/>
                <a:sym typeface="Calibri"/>
              </a:rPr>
              <a:t>renewable resources, they are usually intermittent which then needs to be supported</a:t>
            </a:r>
            <a:r>
              <a:rPr lang="en-GB" sz="1200" b="0" i="0" u="none" strike="noStrike" cap="none" baseline="0" dirty="0" smtClean="0">
                <a:solidFill>
                  <a:schemeClr val="dk1"/>
                </a:solidFill>
                <a:effectLst/>
                <a:latin typeface="Calibri"/>
                <a:ea typeface="Calibri"/>
                <a:cs typeface="Calibri"/>
                <a:sym typeface="Calibri"/>
              </a:rPr>
              <a:t> </a:t>
            </a:r>
            <a:r>
              <a:rPr lang="en-GB" sz="1200" b="0" i="0" u="none" strike="noStrike" cap="none" dirty="0" smtClean="0">
                <a:solidFill>
                  <a:schemeClr val="dk1"/>
                </a:solidFill>
                <a:effectLst/>
                <a:latin typeface="Calibri"/>
                <a:ea typeface="Calibri"/>
                <a:cs typeface="Calibri"/>
                <a:sym typeface="Calibri"/>
              </a:rPr>
              <a:t>by batteries. But what sets the mini-grids apart from the standalone</a:t>
            </a:r>
            <a:r>
              <a:rPr lang="en-GB" sz="1200" b="0" i="0" u="none" strike="noStrike" cap="none" baseline="0" dirty="0" smtClean="0">
                <a:solidFill>
                  <a:schemeClr val="dk1"/>
                </a:solidFill>
                <a:effectLst/>
                <a:latin typeface="Calibri"/>
                <a:ea typeface="Calibri"/>
                <a:cs typeface="Calibri"/>
                <a:sym typeface="Calibri"/>
              </a:rPr>
              <a:t> </a:t>
            </a:r>
            <a:r>
              <a:rPr lang="en-GB" sz="1200" b="0" i="0" u="none" strike="noStrike" cap="none" dirty="0" smtClean="0">
                <a:solidFill>
                  <a:schemeClr val="dk1"/>
                </a:solidFill>
                <a:effectLst/>
                <a:latin typeface="Calibri"/>
                <a:ea typeface="Calibri"/>
                <a:cs typeface="Calibri"/>
                <a:sym typeface="Calibri"/>
              </a:rPr>
              <a:t>costs are that we also need to build a distribution network. We need to get the electricity from where it is generated to each household. In the standalone example, every household had their own generation, so there was no need for a distribution network. But here, the generation source is not directly at the customer,</a:t>
            </a:r>
            <a:r>
              <a:rPr lang="en-GB" sz="1200" b="0" i="0" u="none" strike="noStrike" cap="none" baseline="0" dirty="0" smtClean="0">
                <a:solidFill>
                  <a:schemeClr val="dk1"/>
                </a:solidFill>
                <a:effectLst/>
                <a:latin typeface="Calibri"/>
                <a:ea typeface="Calibri"/>
                <a:cs typeface="Calibri"/>
                <a:sym typeface="Calibri"/>
              </a:rPr>
              <a:t> s</a:t>
            </a:r>
            <a:r>
              <a:rPr lang="en-GB" sz="1200" b="0" i="0" u="none" strike="noStrike" cap="none" dirty="0" smtClean="0">
                <a:solidFill>
                  <a:schemeClr val="dk1"/>
                </a:solidFill>
                <a:effectLst/>
                <a:latin typeface="Calibri"/>
                <a:ea typeface="Calibri"/>
                <a:cs typeface="Calibri"/>
                <a:sym typeface="Calibri"/>
              </a:rPr>
              <a:t>o we need a network to distribute electricity to the households. The area of the settlement affects the demand for distribution network. The model estimates how much lower voltage lines are needed to connect all of the customers</a:t>
            </a:r>
            <a:r>
              <a:rPr lang="en-GB" sz="1200" b="0" i="0" u="none" strike="noStrike" cap="none" baseline="0" dirty="0" smtClean="0">
                <a:solidFill>
                  <a:schemeClr val="dk1"/>
                </a:solidFill>
                <a:effectLst/>
                <a:latin typeface="Calibri"/>
                <a:ea typeface="Calibri"/>
                <a:cs typeface="Calibri"/>
                <a:sym typeface="Calibri"/>
              </a:rPr>
              <a:t> and i</a:t>
            </a:r>
            <a:r>
              <a:rPr lang="en-GB" sz="1200" b="0" i="0" u="none" strike="noStrike" cap="none" dirty="0" smtClean="0">
                <a:solidFill>
                  <a:schemeClr val="dk1"/>
                </a:solidFill>
                <a:effectLst/>
                <a:latin typeface="Calibri"/>
                <a:ea typeface="Calibri"/>
                <a:cs typeface="Calibri"/>
                <a:sym typeface="Calibri"/>
              </a:rPr>
              <a:t>f a medium voltage line is required. In addition there is a connection cost per household.</a:t>
            </a:r>
            <a:r>
              <a:rPr lang="en-GB" sz="1200" b="0" i="0" u="none" strike="noStrike" cap="none" baseline="0" dirty="0" smtClean="0">
                <a:solidFill>
                  <a:schemeClr val="dk1"/>
                </a:solidFill>
                <a:effectLst/>
                <a:latin typeface="Calibri"/>
                <a:ea typeface="Calibri"/>
                <a:cs typeface="Calibri"/>
                <a:sym typeface="Calibri"/>
              </a:rPr>
              <a:t> None of there additional infrastructure costs are</a:t>
            </a:r>
            <a:r>
              <a:rPr lang="en-GB" sz="1200" b="0" i="0" u="none" strike="noStrike" cap="none" dirty="0" smtClean="0">
                <a:solidFill>
                  <a:schemeClr val="dk1"/>
                </a:solidFill>
                <a:effectLst/>
                <a:latin typeface="Calibri"/>
                <a:ea typeface="Calibri"/>
                <a:cs typeface="Calibri"/>
                <a:sym typeface="Calibri"/>
              </a:rPr>
              <a:t> part of the standalone costs.</a:t>
            </a:r>
            <a:endParaRPr lang="en-GB"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SE" sz="1200" b="0" i="0" u="none" strike="noStrike" cap="none" smtClean="0">
                <a:solidFill>
                  <a:schemeClr val="dk1"/>
                </a:solidFill>
                <a:latin typeface="Calibri"/>
                <a:ea typeface="Calibri"/>
                <a:cs typeface="Calibri"/>
                <a:sym typeface="Calibri"/>
              </a:rPr>
              <a:t>19</a:t>
            </a:fld>
            <a:endParaRPr lang="en-SE"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92760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extLst>
      <p:ext uri="{BB962C8B-B14F-4D97-AF65-F5344CB8AC3E}">
        <p14:creationId xmlns:p14="http://schemas.microsoft.com/office/powerpoint/2010/main" val="3931918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US" dirty="0" smtClean="0"/>
          </a:p>
        </p:txBody>
      </p:sp>
      <p:sp>
        <p:nvSpPr>
          <p:cNvPr id="4" name="Platshållare för bildnummer 3"/>
          <p:cNvSpPr>
            <a:spLocks noGrp="1"/>
          </p:cNvSpPr>
          <p:nvPr>
            <p:ph type="sldNum" sz="quarter" idx="10"/>
          </p:nvPr>
        </p:nvSpPr>
        <p:spPr/>
        <p:txBody>
          <a:bodyPr/>
          <a:lstStyle/>
          <a:p>
            <a:fld id="{67C9F41F-7D20-4419-8658-F4189B5A6021}" type="slidenum">
              <a:rPr lang="sv-SE" smtClean="0"/>
              <a:t>3</a:t>
            </a:fld>
            <a:endParaRPr lang="sv-SE"/>
          </a:p>
        </p:txBody>
      </p:sp>
    </p:spTree>
    <p:extLst>
      <p:ext uri="{BB962C8B-B14F-4D97-AF65-F5344CB8AC3E}">
        <p14:creationId xmlns:p14="http://schemas.microsoft.com/office/powerpoint/2010/main" val="17616579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0" i="0" u="none" strike="noStrike" cap="none" dirty="0" smtClean="0">
                <a:solidFill>
                  <a:schemeClr val="dk1"/>
                </a:solidFill>
                <a:effectLst/>
                <a:latin typeface="Calibri"/>
                <a:ea typeface="Calibri"/>
                <a:cs typeface="Calibri"/>
                <a:sym typeface="Calibri"/>
              </a:rPr>
              <a:t>This is called the electrification algorithm which compares grid extension to the least</a:t>
            </a:r>
            <a:r>
              <a:rPr lang="en-GB" sz="1200" b="0" i="0" u="none" strike="noStrike" cap="none" baseline="0" dirty="0" smtClean="0">
                <a:solidFill>
                  <a:schemeClr val="dk1"/>
                </a:solidFill>
                <a:effectLst/>
                <a:latin typeface="Calibri"/>
                <a:ea typeface="Calibri"/>
                <a:cs typeface="Calibri"/>
                <a:sym typeface="Calibri"/>
              </a:rPr>
              <a:t> </a:t>
            </a:r>
            <a:r>
              <a:rPr lang="en-GB" sz="1200" b="0" i="0" u="none" strike="noStrike" cap="none" dirty="0" smtClean="0">
                <a:solidFill>
                  <a:schemeClr val="dk1"/>
                </a:solidFill>
                <a:effectLst/>
                <a:latin typeface="Calibri"/>
                <a:ea typeface="Calibri"/>
                <a:cs typeface="Calibri"/>
                <a:sym typeface="Calibri"/>
              </a:rPr>
              <a:t>cost of grid technology.</a:t>
            </a:r>
            <a:r>
              <a:rPr lang="en-GB" sz="1200" b="0" i="0" u="none" strike="noStrike" cap="none" baseline="0" dirty="0" smtClean="0">
                <a:solidFill>
                  <a:schemeClr val="dk1"/>
                </a:solidFill>
                <a:effectLst/>
                <a:latin typeface="Calibri"/>
                <a:ea typeface="Calibri"/>
                <a:cs typeface="Calibri"/>
                <a:sym typeface="Calibri"/>
              </a:rPr>
              <a:t> W</a:t>
            </a:r>
            <a:r>
              <a:rPr lang="en-GB" sz="1200" b="0" i="0" u="none" strike="noStrike" cap="none" dirty="0" smtClean="0">
                <a:solidFill>
                  <a:schemeClr val="dk1"/>
                </a:solidFill>
                <a:effectLst/>
                <a:latin typeface="Calibri"/>
                <a:ea typeface="Calibri"/>
                <a:cs typeface="Calibri"/>
                <a:sym typeface="Calibri"/>
              </a:rPr>
              <a:t>hen we look at the cost of connection to the centralized grid we follow a similar approach as the previous technologies to calculate  the LCOE. However,</a:t>
            </a:r>
            <a:r>
              <a:rPr lang="en-GB" sz="1200" b="0" i="0" u="none" strike="noStrike" cap="none" baseline="0" dirty="0" smtClean="0">
                <a:solidFill>
                  <a:schemeClr val="dk1"/>
                </a:solidFill>
                <a:effectLst/>
                <a:latin typeface="Calibri"/>
                <a:ea typeface="Calibri"/>
                <a:cs typeface="Calibri"/>
                <a:sym typeface="Calibri"/>
              </a:rPr>
              <a:t> there are some </a:t>
            </a:r>
            <a:r>
              <a:rPr lang="en-GB" sz="1200" b="0" i="0" u="none" strike="noStrike" cap="none" dirty="0" smtClean="0">
                <a:solidFill>
                  <a:schemeClr val="dk1"/>
                </a:solidFill>
                <a:effectLst/>
                <a:latin typeface="Calibri"/>
                <a:ea typeface="Calibri"/>
                <a:cs typeface="Calibri"/>
                <a:sym typeface="Calibri"/>
              </a:rPr>
              <a:t>additions. We need to know where the existing infrastructure is to calculate what the cost of connecting a new settlement to it. </a:t>
            </a:r>
          </a:p>
          <a:p>
            <a:pPr marL="0" lvl="0" indent="0" algn="l" rtl="0">
              <a:spcBef>
                <a:spcPts val="0"/>
              </a:spcBef>
              <a:spcAft>
                <a:spcPts val="0"/>
              </a:spcAft>
              <a:buNone/>
            </a:pPr>
            <a:endParaRPr lang="en-GB" sz="1200" b="0" i="0" u="none" strike="noStrike" cap="none" dirty="0" smtClean="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none" strike="noStrike" cap="none" dirty="0" smtClean="0">
                <a:solidFill>
                  <a:schemeClr val="dk1"/>
                </a:solidFill>
                <a:effectLst/>
                <a:latin typeface="Calibri"/>
                <a:ea typeface="Calibri"/>
                <a:cs typeface="Calibri"/>
                <a:sym typeface="Calibri"/>
              </a:rPr>
              <a:t>When we extend a medium voltage line from the existing grid infrastructure, we</a:t>
            </a:r>
            <a:r>
              <a:rPr lang="en-GB" sz="1200" b="0" i="0" u="none" strike="noStrike" cap="none" baseline="0" dirty="0" smtClean="0">
                <a:solidFill>
                  <a:schemeClr val="dk1"/>
                </a:solidFill>
                <a:effectLst/>
                <a:latin typeface="Calibri"/>
                <a:ea typeface="Calibri"/>
                <a:cs typeface="Calibri"/>
                <a:sym typeface="Calibri"/>
              </a:rPr>
              <a:t> need to define how long it has to be.</a:t>
            </a:r>
            <a:r>
              <a:rPr lang="en-GB" sz="1200" b="0" i="0" u="none" strike="noStrike" cap="none" dirty="0" smtClean="0">
                <a:solidFill>
                  <a:schemeClr val="dk1"/>
                </a:solidFill>
                <a:effectLst/>
                <a:latin typeface="Calibri"/>
                <a:ea typeface="Calibri"/>
                <a:cs typeface="Calibri"/>
                <a:sym typeface="Calibri"/>
              </a:rPr>
              <a:t> Depending on how far away the settlement is from the existing infrastructure</a:t>
            </a:r>
            <a:r>
              <a:rPr lang="en-GB" sz="1200" b="0" i="0" u="none" strike="noStrike" cap="none" baseline="0" dirty="0" smtClean="0">
                <a:solidFill>
                  <a:schemeClr val="dk1"/>
                </a:solidFill>
                <a:effectLst/>
                <a:latin typeface="Calibri"/>
                <a:ea typeface="Calibri"/>
                <a:cs typeface="Calibri"/>
                <a:sym typeface="Calibri"/>
              </a:rPr>
              <a:t> w</a:t>
            </a:r>
            <a:r>
              <a:rPr lang="en-GB" sz="1200" b="0" i="0" u="none" strike="noStrike" cap="none" dirty="0" smtClean="0">
                <a:solidFill>
                  <a:schemeClr val="dk1"/>
                </a:solidFill>
                <a:effectLst/>
                <a:latin typeface="Calibri"/>
                <a:ea typeface="Calibri"/>
                <a:cs typeface="Calibri"/>
                <a:sym typeface="Calibri"/>
              </a:rPr>
              <a:t>e can calculate the cost per km of this medium  voltage lines. Similar to the mini-grid network, we need to have a distribution network in the settlement using low voltage lines and</a:t>
            </a:r>
            <a:r>
              <a:rPr lang="en-GB" sz="1200" b="0" i="0" u="none" strike="noStrike" cap="none" baseline="0" dirty="0" smtClean="0">
                <a:solidFill>
                  <a:schemeClr val="dk1"/>
                </a:solidFill>
                <a:effectLst/>
                <a:latin typeface="Calibri"/>
                <a:ea typeface="Calibri"/>
                <a:cs typeface="Calibri"/>
                <a:sym typeface="Calibri"/>
              </a:rPr>
              <a:t> </a:t>
            </a:r>
            <a:r>
              <a:rPr lang="en-GB" sz="1200" b="0" i="0" u="none" strike="noStrike" cap="none" dirty="0" smtClean="0">
                <a:solidFill>
                  <a:schemeClr val="dk1"/>
                </a:solidFill>
                <a:effectLst/>
                <a:latin typeface="Calibri"/>
                <a:ea typeface="Calibri"/>
                <a:cs typeface="Calibri"/>
                <a:sym typeface="Calibri"/>
              </a:rPr>
              <a:t>potentially medium voltage line within a settlement</a:t>
            </a:r>
            <a:r>
              <a:rPr lang="en-GB" sz="1200" b="0" i="0" u="none" strike="noStrike" cap="none" baseline="0" dirty="0" smtClean="0">
                <a:solidFill>
                  <a:schemeClr val="dk1"/>
                </a:solidFill>
                <a:effectLst/>
                <a:latin typeface="Calibri"/>
                <a:ea typeface="Calibri"/>
                <a:cs typeface="Calibri"/>
                <a:sym typeface="Calibri"/>
              </a:rPr>
              <a:t>, </a:t>
            </a:r>
            <a:r>
              <a:rPr lang="en-GB" sz="1200" b="0" i="0" u="none" strike="noStrike" cap="none" dirty="0" smtClean="0">
                <a:solidFill>
                  <a:schemeClr val="dk1"/>
                </a:solidFill>
                <a:effectLst/>
                <a:latin typeface="Calibri"/>
                <a:ea typeface="Calibri"/>
                <a:cs typeface="Calibri"/>
                <a:sym typeface="Calibri"/>
              </a:rPr>
              <a:t>depending on its size and demand levels. </a:t>
            </a:r>
          </a:p>
          <a:p>
            <a:pPr marL="0" lvl="0" indent="0" algn="l" rtl="0">
              <a:spcBef>
                <a:spcPts val="0"/>
              </a:spcBef>
              <a:spcAft>
                <a:spcPts val="0"/>
              </a:spcAft>
              <a:buNone/>
            </a:pPr>
            <a:endParaRPr lang="en-GB" sz="1200" b="0" i="0" u="none" strike="noStrike" cap="none" dirty="0" smtClean="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none" strike="noStrike" cap="none" dirty="0" smtClean="0">
                <a:solidFill>
                  <a:schemeClr val="dk1"/>
                </a:solidFill>
                <a:effectLst/>
                <a:latin typeface="Calibri"/>
                <a:ea typeface="Calibri"/>
                <a:cs typeface="Calibri"/>
                <a:sym typeface="Calibri"/>
              </a:rPr>
              <a:t>Finally, we also need to include the cost of the electricity that is produced by the national power plants. </a:t>
            </a:r>
            <a:r>
              <a:rPr lang="en-US" sz="1200" b="0" i="0" u="none" strike="noStrike" cap="none" dirty="0" smtClean="0">
                <a:solidFill>
                  <a:schemeClr val="dk1"/>
                </a:solidFill>
                <a:effectLst/>
                <a:latin typeface="Calibri"/>
                <a:ea typeface="Calibri"/>
                <a:cs typeface="Calibri"/>
                <a:sym typeface="Calibri"/>
              </a:rPr>
              <a:t>In summary, we have the extension of the grid to connect the settlement, the cost of  building the distribution network</a:t>
            </a:r>
            <a:r>
              <a:rPr lang="en-US" sz="1200" b="0" i="0" u="none" strike="noStrike" cap="none" baseline="0" dirty="0" smtClean="0">
                <a:solidFill>
                  <a:schemeClr val="dk1"/>
                </a:solidFill>
                <a:effectLst/>
                <a:latin typeface="Calibri"/>
                <a:ea typeface="Calibri"/>
                <a:cs typeface="Calibri"/>
                <a:sym typeface="Calibri"/>
              </a:rPr>
              <a:t> and the </a:t>
            </a:r>
            <a:r>
              <a:rPr lang="en-US" sz="1200" b="0" i="0" u="none" strike="noStrike" cap="none" dirty="0" smtClean="0">
                <a:solidFill>
                  <a:schemeClr val="dk1"/>
                </a:solidFill>
                <a:effectLst/>
                <a:latin typeface="Calibri"/>
                <a:ea typeface="Calibri"/>
                <a:cs typeface="Calibri"/>
                <a:sym typeface="Calibri"/>
              </a:rPr>
              <a:t>cost of buying electricity from the</a:t>
            </a:r>
            <a:r>
              <a:rPr lang="en-US" sz="1200" b="0" i="0" u="none" strike="noStrike" cap="none" baseline="0" dirty="0" smtClean="0">
                <a:solidFill>
                  <a:schemeClr val="dk1"/>
                </a:solidFill>
                <a:effectLst/>
                <a:latin typeface="Calibri"/>
                <a:ea typeface="Calibri"/>
                <a:cs typeface="Calibri"/>
                <a:sym typeface="Calibri"/>
              </a:rPr>
              <a:t> central grid</a:t>
            </a:r>
            <a:r>
              <a:rPr lang="en-US" sz="1200" b="0" i="0" u="none" strike="noStrike" cap="none" dirty="0" smtClean="0">
                <a:solidFill>
                  <a:schemeClr val="dk1"/>
                </a:solidFill>
                <a:effectLst/>
                <a:latin typeface="Calibri"/>
                <a:ea typeface="Calibri"/>
                <a:cs typeface="Calibri"/>
                <a:sym typeface="Calibri"/>
              </a:rPr>
              <a:t>. All of these costs combined are the cost for grid</a:t>
            </a:r>
            <a:r>
              <a:rPr lang="en-US" sz="1200" b="0" i="0" u="none" strike="noStrike" cap="none" baseline="0" dirty="0" smtClean="0">
                <a:solidFill>
                  <a:schemeClr val="dk1"/>
                </a:solidFill>
                <a:effectLst/>
                <a:latin typeface="Calibri"/>
                <a:ea typeface="Calibri"/>
                <a:cs typeface="Calibri"/>
                <a:sym typeface="Calibri"/>
              </a:rPr>
              <a:t> </a:t>
            </a:r>
            <a:r>
              <a:rPr lang="en-US" sz="1200" b="0" i="0" u="none" strike="noStrike" cap="none" dirty="0" smtClean="0">
                <a:solidFill>
                  <a:schemeClr val="dk1"/>
                </a:solidFill>
                <a:effectLst/>
                <a:latin typeface="Calibri"/>
                <a:ea typeface="Calibri"/>
                <a:cs typeface="Calibri"/>
                <a:sym typeface="Calibri"/>
              </a:rPr>
              <a:t>to a settlement. Again, we follow a similar approach where we calculate investment costs for extension and distribution network</a:t>
            </a:r>
            <a:r>
              <a:rPr lang="en-US" sz="1200" b="0" i="0" u="none" strike="noStrike" cap="none" baseline="0" dirty="0" smtClean="0">
                <a:solidFill>
                  <a:schemeClr val="dk1"/>
                </a:solidFill>
                <a:effectLst/>
                <a:latin typeface="Calibri"/>
                <a:ea typeface="Calibri"/>
                <a:cs typeface="Calibri"/>
                <a:sym typeface="Calibri"/>
              </a:rPr>
              <a:t> where we </a:t>
            </a:r>
            <a:r>
              <a:rPr lang="en-US" sz="1200" b="0" i="0" u="none" strike="noStrike" cap="none" dirty="0" smtClean="0">
                <a:solidFill>
                  <a:schemeClr val="dk1"/>
                </a:solidFill>
                <a:effectLst/>
                <a:latin typeface="Calibri"/>
                <a:ea typeface="Calibri"/>
                <a:cs typeface="Calibri"/>
                <a:sym typeface="Calibri"/>
              </a:rPr>
              <a:t>have the operation and maintenance costs of all of these technologies. One</a:t>
            </a:r>
            <a:r>
              <a:rPr lang="en-US" sz="1200" b="0" i="0" u="none" strike="noStrike" cap="none" baseline="0" dirty="0" smtClean="0">
                <a:solidFill>
                  <a:schemeClr val="dk1"/>
                </a:solidFill>
                <a:effectLst/>
                <a:latin typeface="Calibri"/>
                <a:ea typeface="Calibri"/>
                <a:cs typeface="Calibri"/>
                <a:sym typeface="Calibri"/>
              </a:rPr>
              <a:t> important aspect here is that </a:t>
            </a:r>
            <a:r>
              <a:rPr lang="en-US" sz="1200" b="0" i="0" u="none" strike="noStrike" cap="none" dirty="0" smtClean="0">
                <a:solidFill>
                  <a:schemeClr val="dk1"/>
                </a:solidFill>
                <a:effectLst/>
                <a:latin typeface="Calibri"/>
                <a:ea typeface="Calibri"/>
                <a:cs typeface="Calibri"/>
                <a:sym typeface="Calibri"/>
              </a:rPr>
              <a:t>we use the cost of generated electricity as a fuel cost as we need to buy</a:t>
            </a:r>
            <a:r>
              <a:rPr lang="en-US" sz="1200" b="0" i="0" u="none" strike="noStrike" cap="none" baseline="0" dirty="0" smtClean="0">
                <a:solidFill>
                  <a:schemeClr val="dk1"/>
                </a:solidFill>
                <a:effectLst/>
                <a:latin typeface="Calibri"/>
                <a:ea typeface="Calibri"/>
                <a:cs typeface="Calibri"/>
                <a:sym typeface="Calibri"/>
              </a:rPr>
              <a:t> that from the </a:t>
            </a:r>
            <a:r>
              <a:rPr lang="en-US" sz="1200" b="0" i="0" u="none" strike="noStrike" cap="none" dirty="0" smtClean="0">
                <a:solidFill>
                  <a:schemeClr val="dk1"/>
                </a:solidFill>
                <a:effectLst/>
                <a:latin typeface="Calibri"/>
                <a:ea typeface="Calibri"/>
                <a:cs typeface="Calibri"/>
                <a:sym typeface="Calibri"/>
              </a:rPr>
              <a:t>grid connected power plants. </a:t>
            </a:r>
          </a:p>
          <a:p>
            <a:endParaRPr lang="en-GB"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SE" sz="1200" b="0" i="0" u="none" strike="noStrike" cap="none" smtClean="0">
                <a:solidFill>
                  <a:schemeClr val="dk1"/>
                </a:solidFill>
                <a:latin typeface="Calibri"/>
                <a:ea typeface="Calibri"/>
                <a:cs typeface="Calibri"/>
                <a:sym typeface="Calibri"/>
              </a:rPr>
              <a:t>21</a:t>
            </a:fld>
            <a:endParaRPr lang="en-SE"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07930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23669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2" name="Google Shape;39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extLst>
      <p:ext uri="{BB962C8B-B14F-4D97-AF65-F5344CB8AC3E}">
        <p14:creationId xmlns:p14="http://schemas.microsoft.com/office/powerpoint/2010/main" val="641131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6" name="Google Shape;17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3669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4" name="Google Shape;254;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extLst>
      <p:ext uri="{BB962C8B-B14F-4D97-AF65-F5344CB8AC3E}">
        <p14:creationId xmlns:p14="http://schemas.microsoft.com/office/powerpoint/2010/main" val="1596880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6: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6: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202" name="Google Shape;202;p6:notes"/>
          <p:cNvSpPr txBox="1">
            <a:spLocks noGrp="1"/>
          </p:cNvSpPr>
          <p:nvPr>
            <p:ph type="sldNum" idx="12"/>
          </p:nvPr>
        </p:nvSpPr>
        <p:spPr>
          <a:xfrm>
            <a:off x="4023992" y="9721107"/>
            <a:ext cx="3078427" cy="513507"/>
          </a:xfrm>
          <a:prstGeom prst="rect">
            <a:avLst/>
          </a:prstGeom>
          <a:noFill/>
          <a:ln>
            <a:noFill/>
          </a:ln>
        </p:spPr>
        <p:txBody>
          <a:bodyPr spcFirstLastPara="1" wrap="square" lIns="99075" tIns="49525" rIns="99075" bIns="49525" anchor="b" anchorCtr="0">
            <a:noAutofit/>
          </a:bodyPr>
          <a:lstStyle/>
          <a:p>
            <a:pPr marL="0" lvl="0" indent="0" algn="r" rtl="0">
              <a:lnSpc>
                <a:spcPct val="100000"/>
              </a:lnSpc>
              <a:spcBef>
                <a:spcPts val="0"/>
              </a:spcBef>
              <a:spcAft>
                <a:spcPts val="0"/>
              </a:spcAft>
              <a:buSzPts val="1400"/>
              <a:buNone/>
            </a:pPr>
            <a:fld id="{00000000-1234-1234-1234-123412341234}" type="slidenum">
              <a:rPr lang="en-GB"/>
              <a:t>26</a:t>
            </a:fld>
            <a:endParaRPr/>
          </a:p>
        </p:txBody>
      </p:sp>
    </p:spTree>
    <p:extLst>
      <p:ext uri="{BB962C8B-B14F-4D97-AF65-F5344CB8AC3E}">
        <p14:creationId xmlns:p14="http://schemas.microsoft.com/office/powerpoint/2010/main" val="17735658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9: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9: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235" name="Google Shape;235;p9:notes"/>
          <p:cNvSpPr txBox="1">
            <a:spLocks noGrp="1"/>
          </p:cNvSpPr>
          <p:nvPr>
            <p:ph type="sldNum" idx="12"/>
          </p:nvPr>
        </p:nvSpPr>
        <p:spPr>
          <a:xfrm>
            <a:off x="4023992" y="9721107"/>
            <a:ext cx="3078427" cy="513507"/>
          </a:xfrm>
          <a:prstGeom prst="rect">
            <a:avLst/>
          </a:prstGeom>
          <a:noFill/>
          <a:ln>
            <a:noFill/>
          </a:ln>
        </p:spPr>
        <p:txBody>
          <a:bodyPr spcFirstLastPara="1" wrap="square" lIns="99075" tIns="49525" rIns="99075" bIns="49525"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a:p>
        </p:txBody>
      </p:sp>
    </p:spTree>
    <p:extLst>
      <p:ext uri="{BB962C8B-B14F-4D97-AF65-F5344CB8AC3E}">
        <p14:creationId xmlns:p14="http://schemas.microsoft.com/office/powerpoint/2010/main" val="33978730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7: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310" name="Google Shape;310;p17: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320488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8: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318" name="Google Shape;318;p18: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94112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19: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p19: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333" name="Google Shape;333;p19:notes"/>
          <p:cNvSpPr txBox="1">
            <a:spLocks noGrp="1"/>
          </p:cNvSpPr>
          <p:nvPr>
            <p:ph type="sldNum" idx="12"/>
          </p:nvPr>
        </p:nvSpPr>
        <p:spPr>
          <a:xfrm>
            <a:off x="4023992" y="9721107"/>
            <a:ext cx="3078427" cy="513507"/>
          </a:xfrm>
          <a:prstGeom prst="rect">
            <a:avLst/>
          </a:prstGeom>
          <a:noFill/>
          <a:ln>
            <a:noFill/>
          </a:ln>
        </p:spPr>
        <p:txBody>
          <a:bodyPr spcFirstLastPara="1" wrap="square" lIns="99075" tIns="49525" rIns="99075" bIns="49525" anchor="b" anchorCtr="0">
            <a:noAutofit/>
          </a:bodyPr>
          <a:lstStyle/>
          <a:p>
            <a:pPr marL="0" lvl="0" indent="0" algn="r" rtl="0">
              <a:lnSpc>
                <a:spcPct val="100000"/>
              </a:lnSpc>
              <a:spcBef>
                <a:spcPts val="0"/>
              </a:spcBef>
              <a:spcAft>
                <a:spcPts val="0"/>
              </a:spcAft>
              <a:buSzPts val="1400"/>
              <a:buNone/>
            </a:pPr>
            <a:fld id="{00000000-1234-1234-1234-123412341234}" type="slidenum">
              <a:rPr lang="en-GB"/>
              <a:t>30</a:t>
            </a:fld>
            <a:endParaRPr/>
          </a:p>
        </p:txBody>
      </p:sp>
    </p:spTree>
    <p:extLst>
      <p:ext uri="{BB962C8B-B14F-4D97-AF65-F5344CB8AC3E}">
        <p14:creationId xmlns:p14="http://schemas.microsoft.com/office/powerpoint/2010/main" val="3372445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71">
              <a:defRPr/>
            </a:pPr>
            <a:endParaRPr lang="sv-SE" sz="1300" dirty="0"/>
          </a:p>
        </p:txBody>
      </p:sp>
      <p:sp>
        <p:nvSpPr>
          <p:cNvPr id="4" name="Slide Number Placeholder 3"/>
          <p:cNvSpPr>
            <a:spLocks noGrp="1"/>
          </p:cNvSpPr>
          <p:nvPr>
            <p:ph type="sldNum" sz="quarter" idx="10"/>
          </p:nvPr>
        </p:nvSpPr>
        <p:spPr/>
        <p:txBody>
          <a:bodyPr/>
          <a:lstStyle/>
          <a:p>
            <a:fld id="{F4ADF510-92B0-49DE-9C99-E21626351E91}" type="slidenum">
              <a:rPr lang="en-GB" smtClean="0"/>
              <a:t>4</a:t>
            </a:fld>
            <a:endParaRPr lang="en-GB" dirty="0"/>
          </a:p>
        </p:txBody>
      </p:sp>
    </p:spTree>
    <p:extLst>
      <p:ext uri="{BB962C8B-B14F-4D97-AF65-F5344CB8AC3E}">
        <p14:creationId xmlns:p14="http://schemas.microsoft.com/office/powerpoint/2010/main" val="21935281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0: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p20: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348" name="Google Shape;348;p20:notes"/>
          <p:cNvSpPr txBox="1">
            <a:spLocks noGrp="1"/>
          </p:cNvSpPr>
          <p:nvPr>
            <p:ph type="sldNum" idx="12"/>
          </p:nvPr>
        </p:nvSpPr>
        <p:spPr>
          <a:xfrm>
            <a:off x="4023992" y="9721107"/>
            <a:ext cx="3078427" cy="513507"/>
          </a:xfrm>
          <a:prstGeom prst="rect">
            <a:avLst/>
          </a:prstGeom>
          <a:noFill/>
          <a:ln>
            <a:noFill/>
          </a:ln>
        </p:spPr>
        <p:txBody>
          <a:bodyPr spcFirstLastPara="1" wrap="square" lIns="99075" tIns="49525" rIns="99075" bIns="49525" anchor="b" anchorCtr="0">
            <a:noAutofit/>
          </a:bodyPr>
          <a:lstStyle/>
          <a:p>
            <a:pPr marL="0" lvl="0" indent="0" algn="r" rtl="0">
              <a:lnSpc>
                <a:spcPct val="100000"/>
              </a:lnSpc>
              <a:spcBef>
                <a:spcPts val="0"/>
              </a:spcBef>
              <a:spcAft>
                <a:spcPts val="0"/>
              </a:spcAft>
              <a:buSzPts val="1400"/>
              <a:buNone/>
            </a:pPr>
            <a:fld id="{00000000-1234-1234-1234-123412341234}" type="slidenum">
              <a:rPr lang="en-GB"/>
              <a:t>31</a:t>
            </a:fld>
            <a:endParaRPr/>
          </a:p>
        </p:txBody>
      </p:sp>
    </p:spTree>
    <p:extLst>
      <p:ext uri="{BB962C8B-B14F-4D97-AF65-F5344CB8AC3E}">
        <p14:creationId xmlns:p14="http://schemas.microsoft.com/office/powerpoint/2010/main" val="15860044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21: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362" name="Google Shape;362;p21: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1716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22: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22: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370" name="Google Shape;370;p22:notes"/>
          <p:cNvSpPr txBox="1">
            <a:spLocks noGrp="1"/>
          </p:cNvSpPr>
          <p:nvPr>
            <p:ph type="sldNum" idx="12"/>
          </p:nvPr>
        </p:nvSpPr>
        <p:spPr>
          <a:xfrm>
            <a:off x="4023992" y="9721107"/>
            <a:ext cx="3078427" cy="513507"/>
          </a:xfrm>
          <a:prstGeom prst="rect">
            <a:avLst/>
          </a:prstGeom>
          <a:noFill/>
          <a:ln>
            <a:noFill/>
          </a:ln>
        </p:spPr>
        <p:txBody>
          <a:bodyPr spcFirstLastPara="1" wrap="square" lIns="99075" tIns="49525" rIns="99075" bIns="49525" anchor="b" anchorCtr="0">
            <a:noAutofit/>
          </a:bodyPr>
          <a:lstStyle/>
          <a:p>
            <a:pPr marL="0" lvl="0" indent="0" algn="r" rtl="0">
              <a:lnSpc>
                <a:spcPct val="100000"/>
              </a:lnSpc>
              <a:spcBef>
                <a:spcPts val="0"/>
              </a:spcBef>
              <a:spcAft>
                <a:spcPts val="0"/>
              </a:spcAft>
              <a:buSzPts val="1400"/>
              <a:buNone/>
            </a:pPr>
            <a:fld id="{00000000-1234-1234-1234-123412341234}" type="slidenum">
              <a:rPr lang="en-GB"/>
              <a:t>33</a:t>
            </a:fld>
            <a:endParaRPr/>
          </a:p>
        </p:txBody>
      </p:sp>
    </p:spTree>
    <p:extLst>
      <p:ext uri="{BB962C8B-B14F-4D97-AF65-F5344CB8AC3E}">
        <p14:creationId xmlns:p14="http://schemas.microsoft.com/office/powerpoint/2010/main" val="24650147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23: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384" name="Google Shape;384;p23: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401403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24: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394" name="Google Shape;394;p24: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888330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27: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419" name="Google Shape;419;p27: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625171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8: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429" name="Google Shape;429;p28: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61378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29: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436" name="Google Shape;436;p29: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147095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31: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3" name="Google Shape;453;p31: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454" name="Google Shape;454;p31:notes"/>
          <p:cNvSpPr txBox="1">
            <a:spLocks noGrp="1"/>
          </p:cNvSpPr>
          <p:nvPr>
            <p:ph type="sldNum" idx="12"/>
          </p:nvPr>
        </p:nvSpPr>
        <p:spPr>
          <a:xfrm>
            <a:off x="4023992" y="9721107"/>
            <a:ext cx="3078427" cy="513507"/>
          </a:xfrm>
          <a:prstGeom prst="rect">
            <a:avLst/>
          </a:prstGeom>
          <a:noFill/>
          <a:ln>
            <a:noFill/>
          </a:ln>
        </p:spPr>
        <p:txBody>
          <a:bodyPr spcFirstLastPara="1" wrap="square" lIns="99075" tIns="49525" rIns="99075" bIns="49525" anchor="b" anchorCtr="0">
            <a:noAutofit/>
          </a:bodyPr>
          <a:lstStyle/>
          <a:p>
            <a:pPr marL="0" lvl="0" indent="0" algn="r" rtl="0">
              <a:lnSpc>
                <a:spcPct val="100000"/>
              </a:lnSpc>
              <a:spcBef>
                <a:spcPts val="0"/>
              </a:spcBef>
              <a:spcAft>
                <a:spcPts val="0"/>
              </a:spcAft>
              <a:buSzPts val="1400"/>
              <a:buNone/>
            </a:pPr>
            <a:fld id="{00000000-1234-1234-1234-123412341234}" type="slidenum">
              <a:rPr lang="en-GB"/>
              <a:t>39</a:t>
            </a:fld>
            <a:endParaRPr/>
          </a:p>
        </p:txBody>
      </p:sp>
    </p:spTree>
    <p:extLst>
      <p:ext uri="{BB962C8B-B14F-4D97-AF65-F5344CB8AC3E}">
        <p14:creationId xmlns:p14="http://schemas.microsoft.com/office/powerpoint/2010/main" val="41223979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34: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3" name="Google Shape;483;p34: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484" name="Google Shape;484;p34:notes"/>
          <p:cNvSpPr txBox="1">
            <a:spLocks noGrp="1"/>
          </p:cNvSpPr>
          <p:nvPr>
            <p:ph type="sldNum" idx="12"/>
          </p:nvPr>
        </p:nvSpPr>
        <p:spPr>
          <a:xfrm>
            <a:off x="4023992" y="9721107"/>
            <a:ext cx="3078427" cy="513507"/>
          </a:xfrm>
          <a:prstGeom prst="rect">
            <a:avLst/>
          </a:prstGeom>
          <a:noFill/>
          <a:ln>
            <a:noFill/>
          </a:ln>
        </p:spPr>
        <p:txBody>
          <a:bodyPr spcFirstLastPara="1" wrap="square" lIns="99075" tIns="49525" rIns="99075" bIns="49525" anchor="b" anchorCtr="0">
            <a:noAutofit/>
          </a:bodyPr>
          <a:lstStyle/>
          <a:p>
            <a:pPr marL="0" lvl="0" indent="0" algn="r" rtl="0">
              <a:lnSpc>
                <a:spcPct val="100000"/>
              </a:lnSpc>
              <a:spcBef>
                <a:spcPts val="0"/>
              </a:spcBef>
              <a:spcAft>
                <a:spcPts val="0"/>
              </a:spcAft>
              <a:buSzPts val="1400"/>
              <a:buNone/>
            </a:pPr>
            <a:fld id="{00000000-1234-1234-1234-123412341234}" type="slidenum">
              <a:rPr lang="en-GB"/>
              <a:t>40</a:t>
            </a:fld>
            <a:endParaRPr/>
          </a:p>
        </p:txBody>
      </p:sp>
    </p:spTree>
    <p:extLst>
      <p:ext uri="{BB962C8B-B14F-4D97-AF65-F5344CB8AC3E}">
        <p14:creationId xmlns:p14="http://schemas.microsoft.com/office/powerpoint/2010/main" val="3608576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D2A1EEA6-6B16-4FBE-A35B-1124A784103C}" type="slidenum">
              <a:rPr lang="sv-SE" smtClean="0"/>
              <a:t>5</a:t>
            </a:fld>
            <a:endParaRPr lang="sv-SE"/>
          </a:p>
        </p:txBody>
      </p:sp>
    </p:spTree>
    <p:extLst>
      <p:ext uri="{BB962C8B-B14F-4D97-AF65-F5344CB8AC3E}">
        <p14:creationId xmlns:p14="http://schemas.microsoft.com/office/powerpoint/2010/main" val="3211309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37: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37: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509" name="Google Shape;509;p37:notes"/>
          <p:cNvSpPr txBox="1">
            <a:spLocks noGrp="1"/>
          </p:cNvSpPr>
          <p:nvPr>
            <p:ph type="sldNum" idx="12"/>
          </p:nvPr>
        </p:nvSpPr>
        <p:spPr>
          <a:xfrm>
            <a:off x="4023992" y="9721107"/>
            <a:ext cx="3078427" cy="513507"/>
          </a:xfrm>
          <a:prstGeom prst="rect">
            <a:avLst/>
          </a:prstGeom>
          <a:noFill/>
          <a:ln>
            <a:noFill/>
          </a:ln>
        </p:spPr>
        <p:txBody>
          <a:bodyPr spcFirstLastPara="1" wrap="square" lIns="99075" tIns="49525" rIns="99075" bIns="49525" anchor="b" anchorCtr="0">
            <a:noAutofit/>
          </a:bodyPr>
          <a:lstStyle/>
          <a:p>
            <a:pPr marL="0" lvl="0" indent="0" algn="r" rtl="0">
              <a:lnSpc>
                <a:spcPct val="100000"/>
              </a:lnSpc>
              <a:spcBef>
                <a:spcPts val="0"/>
              </a:spcBef>
              <a:spcAft>
                <a:spcPts val="0"/>
              </a:spcAft>
              <a:buSzPts val="1400"/>
              <a:buNone/>
            </a:pPr>
            <a:fld id="{00000000-1234-1234-1234-123412341234}" type="slidenum">
              <a:rPr lang="en-GB"/>
              <a:t>41</a:t>
            </a:fld>
            <a:endParaRPr/>
          </a:p>
        </p:txBody>
      </p:sp>
    </p:spTree>
    <p:extLst>
      <p:ext uri="{BB962C8B-B14F-4D97-AF65-F5344CB8AC3E}">
        <p14:creationId xmlns:p14="http://schemas.microsoft.com/office/powerpoint/2010/main" val="35834066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38:notes"/>
          <p:cNvSpPr>
            <a:spLocks noGrp="1" noRot="1" noChangeAspect="1"/>
          </p:cNvSpPr>
          <p:nvPr>
            <p:ph type="sldImg" idx="2"/>
          </p:nvPr>
        </p:nvSpPr>
        <p:spPr>
          <a:xfrm>
            <a:off x="482600"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7" name="Google Shape;517;p38:notes"/>
          <p:cNvSpPr txBox="1">
            <a:spLocks noGrp="1"/>
          </p:cNvSpPr>
          <p:nvPr>
            <p:ph type="body" idx="1"/>
          </p:nvPr>
        </p:nvSpPr>
        <p:spPr>
          <a:xfrm>
            <a:off x="710407" y="4925407"/>
            <a:ext cx="5683250" cy="4029880"/>
          </a:xfrm>
          <a:prstGeom prst="rect">
            <a:avLst/>
          </a:prstGeom>
          <a:noFill/>
          <a:ln>
            <a:noFill/>
          </a:ln>
        </p:spPr>
        <p:txBody>
          <a:bodyPr spcFirstLastPara="1" wrap="square" lIns="99075" tIns="49525" rIns="99075" bIns="49525" anchor="t" anchorCtr="0">
            <a:noAutofit/>
          </a:bodyPr>
          <a:lstStyle/>
          <a:p>
            <a:pPr marL="0" lvl="0" indent="0" algn="l" rtl="0">
              <a:lnSpc>
                <a:spcPct val="100000"/>
              </a:lnSpc>
              <a:spcBef>
                <a:spcPts val="0"/>
              </a:spcBef>
              <a:spcAft>
                <a:spcPts val="0"/>
              </a:spcAft>
              <a:buSzPts val="1400"/>
              <a:buNone/>
            </a:pPr>
            <a:endParaRPr/>
          </a:p>
        </p:txBody>
      </p:sp>
      <p:sp>
        <p:nvSpPr>
          <p:cNvPr id="518" name="Google Shape;518;p38:notes"/>
          <p:cNvSpPr txBox="1">
            <a:spLocks noGrp="1"/>
          </p:cNvSpPr>
          <p:nvPr>
            <p:ph type="sldNum" idx="12"/>
          </p:nvPr>
        </p:nvSpPr>
        <p:spPr>
          <a:xfrm>
            <a:off x="4023992" y="9721107"/>
            <a:ext cx="3078427" cy="513507"/>
          </a:xfrm>
          <a:prstGeom prst="rect">
            <a:avLst/>
          </a:prstGeom>
          <a:noFill/>
          <a:ln>
            <a:noFill/>
          </a:ln>
        </p:spPr>
        <p:txBody>
          <a:bodyPr spcFirstLastPara="1" wrap="square" lIns="99075" tIns="49525" rIns="99075" bIns="49525" anchor="b" anchorCtr="0">
            <a:noAutofit/>
          </a:bodyPr>
          <a:lstStyle/>
          <a:p>
            <a:pPr marL="0" lvl="0" indent="0" algn="r" rtl="0">
              <a:lnSpc>
                <a:spcPct val="100000"/>
              </a:lnSpc>
              <a:spcBef>
                <a:spcPts val="0"/>
              </a:spcBef>
              <a:spcAft>
                <a:spcPts val="0"/>
              </a:spcAft>
              <a:buSzPts val="1400"/>
              <a:buNone/>
            </a:pPr>
            <a:fld id="{00000000-1234-1234-1234-123412341234}" type="slidenum">
              <a:rPr lang="en-GB"/>
              <a:t>42</a:t>
            </a:fld>
            <a:endParaRPr/>
          </a:p>
        </p:txBody>
      </p:sp>
    </p:spTree>
    <p:extLst>
      <p:ext uri="{BB962C8B-B14F-4D97-AF65-F5344CB8AC3E}">
        <p14:creationId xmlns:p14="http://schemas.microsoft.com/office/powerpoint/2010/main" val="26445246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 name="Google Shape;1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96136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 name="Google Shape;20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69650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80225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5262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0" i="0" u="none" strike="noStrike" cap="none" dirty="0">
                <a:solidFill>
                  <a:srgbClr val="000000"/>
                </a:solidFill>
                <a:effectLst/>
                <a:latin typeface="Arial"/>
                <a:ea typeface="Arial"/>
                <a:cs typeface="Arial"/>
                <a:sym typeface="Arial"/>
              </a:rPr>
              <a:t>On the picture here, you can see different settlements spread out on the map. Those are the light yellow areas. We see some larger areas, which might be a small town or a village. But we also see these more dispersed, smaller settlements, which might be just a couple of households. If we look at a settlement, there are a number of different things that we need to know. First of all, we need to know how many people lived there or how many households or buildings are in this location. And what is the electricity demand in this location? This will affect</a:t>
            </a:r>
            <a:r>
              <a:rPr lang="en-US" sz="1200" b="0" i="0" u="none" strike="noStrike" cap="none" baseline="0" dirty="0">
                <a:solidFill>
                  <a:srgbClr val="000000"/>
                </a:solidFill>
                <a:effectLst/>
                <a:latin typeface="Arial"/>
                <a:ea typeface="Arial"/>
                <a:cs typeface="Arial"/>
                <a:sym typeface="Arial"/>
              </a:rPr>
              <a:t> e.g.</a:t>
            </a:r>
            <a:r>
              <a:rPr lang="en-US" sz="1200" b="0" i="0" u="none" strike="noStrike" cap="none" dirty="0">
                <a:solidFill>
                  <a:srgbClr val="000000"/>
                </a:solidFill>
                <a:effectLst/>
                <a:latin typeface="Arial"/>
                <a:ea typeface="Arial"/>
                <a:cs typeface="Arial"/>
                <a:sym typeface="Arial"/>
              </a:rPr>
              <a:t> the need for a distribution network.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200" b="0"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0" i="0" u="none" strike="noStrike" cap="none" dirty="0">
                <a:solidFill>
                  <a:srgbClr val="000000"/>
                </a:solidFill>
                <a:effectLst/>
                <a:latin typeface="Arial"/>
                <a:ea typeface="Arial"/>
                <a:cs typeface="Arial"/>
                <a:sym typeface="Arial"/>
              </a:rPr>
              <a:t>We also want to know about the energy resources that are available. How much is the solar resource in this location during a year? What is the wind resource during the year? And if possible, is there any hydro resource nearby which we could build a hydro mini-grid to produce electricity? In that case, we need to know, first of all, how much hydropower can be generated at this location, but also how far away is this location? Because if we are installing hydro turbine that's not directly at the settlement, we will need a distribution line to connect from the hydro generator to the customers. The longer it is, the more costly. We also want to know information about existing infrastructure. One key information that we need to know is how far away is the existing transmission network?</a:t>
            </a:r>
          </a:p>
        </p:txBody>
      </p:sp>
      <p:sp>
        <p:nvSpPr>
          <p:cNvPr id="4" name="Slide Number Placeholder 3"/>
          <p:cNvSpPr>
            <a:spLocks noGrp="1"/>
          </p:cNvSpPr>
          <p:nvPr>
            <p:ph type="sldNum" sz="quarter" idx="10"/>
          </p:nvPr>
        </p:nvSpPr>
        <p:spPr/>
        <p:txBody>
          <a:bodyPr/>
          <a:lstStyle/>
          <a:p>
            <a:fld id="{496A28AF-C390-D94A-86D3-7BD7243CB0E2}" type="slidenum">
              <a:rPr lang="en-US" smtClean="0"/>
              <a:t>47</a:t>
            </a:fld>
            <a:endParaRPr lang="en-US"/>
          </a:p>
        </p:txBody>
      </p:sp>
    </p:spTree>
    <p:extLst>
      <p:ext uri="{BB962C8B-B14F-4D97-AF65-F5344CB8AC3E}">
        <p14:creationId xmlns:p14="http://schemas.microsoft.com/office/powerpoint/2010/main" val="5996659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kern="1200" dirty="0" smtClean="0">
                <a:solidFill>
                  <a:schemeClr val="tx1"/>
                </a:solidFill>
                <a:effectLst/>
                <a:latin typeface="+mn-lt"/>
                <a:ea typeface="+mn-ea"/>
                <a:cs typeface="+mn-cs"/>
              </a:rPr>
              <a:t>In this mini-lecture we will talk about how</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we</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use scenario and sensitivity analysis.</a:t>
            </a:r>
            <a:r>
              <a:rPr lang="en-GB" sz="1200" kern="1200" baseline="0" dirty="0" smtClean="0">
                <a:solidFill>
                  <a:schemeClr val="tx1"/>
                </a:solidFill>
                <a:effectLst/>
                <a:latin typeface="+mn-lt"/>
                <a:ea typeface="+mn-ea"/>
                <a:cs typeface="+mn-cs"/>
              </a:rPr>
              <a:t> I</a:t>
            </a:r>
            <a:r>
              <a:rPr lang="en-GB" sz="1200" kern="1200" dirty="0" smtClean="0">
                <a:solidFill>
                  <a:schemeClr val="tx1"/>
                </a:solidFill>
                <a:effectLst/>
                <a:latin typeface="+mn-lt"/>
                <a:ea typeface="+mn-ea"/>
                <a:cs typeface="+mn-cs"/>
              </a:rPr>
              <a:t>n general, we could say that there are three types of scenario</a:t>
            </a:r>
            <a:r>
              <a:rPr lang="en-GB" sz="1200" kern="1200" baseline="0" dirty="0" smtClean="0">
                <a:solidFill>
                  <a:schemeClr val="tx1"/>
                </a:solidFill>
                <a:effectLst/>
                <a:latin typeface="+mn-lt"/>
                <a:ea typeface="+mn-ea"/>
                <a:cs typeface="+mn-cs"/>
              </a:rPr>
              <a:t> types </a:t>
            </a:r>
            <a:r>
              <a:rPr lang="en-GB" sz="1200" kern="1200" dirty="0" smtClean="0">
                <a:solidFill>
                  <a:schemeClr val="tx1"/>
                </a:solidFill>
                <a:effectLst/>
                <a:latin typeface="+mn-lt"/>
                <a:ea typeface="+mn-ea"/>
                <a:cs typeface="+mn-cs"/>
              </a:rPr>
              <a:t>that we can develop where a scenario is a possible future development. </a:t>
            </a:r>
          </a:p>
          <a:p>
            <a:pPr marL="0" lvl="0" indent="0" algn="l" rtl="0">
              <a:spcBef>
                <a:spcPts val="0"/>
              </a:spcBef>
              <a:spcAft>
                <a:spcPts val="0"/>
              </a:spcAft>
              <a:buNone/>
            </a:pPr>
            <a:r>
              <a:rPr lang="en-GB" sz="1200" kern="1200" dirty="0" smtClean="0">
                <a:solidFill>
                  <a:schemeClr val="tx1"/>
                </a:solidFill>
                <a:effectLst/>
                <a:latin typeface="+mn-lt"/>
                <a:ea typeface="+mn-ea"/>
                <a:cs typeface="+mn-cs"/>
              </a:rPr>
              <a:t>The first set of scenarios we can call forecasting scenarios.</a:t>
            </a:r>
            <a:r>
              <a:rPr lang="en-GB" sz="1200" kern="1200" baseline="0" dirty="0" smtClean="0">
                <a:solidFill>
                  <a:schemeClr val="tx1"/>
                </a:solidFill>
                <a:effectLst/>
                <a:latin typeface="+mn-lt"/>
                <a:ea typeface="+mn-ea"/>
                <a:cs typeface="+mn-cs"/>
              </a:rPr>
              <a:t> Forecasting </a:t>
            </a:r>
            <a:r>
              <a:rPr lang="en-GB" sz="1200" kern="1200" dirty="0" smtClean="0">
                <a:solidFill>
                  <a:schemeClr val="tx1"/>
                </a:solidFill>
                <a:effectLst/>
                <a:latin typeface="+mn-lt"/>
                <a:ea typeface="+mn-ea"/>
                <a:cs typeface="+mn-cs"/>
              </a:rPr>
              <a:t>scenarios try to predict the most likely future developments. These scenarios try and predict different developments of demand,</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technology costs, fuel prices based on e.g. historical trends and scientific reports.</a:t>
            </a:r>
          </a:p>
          <a:p>
            <a:pPr marL="0" lvl="0" indent="0" algn="l" rtl="0">
              <a:spcBef>
                <a:spcPts val="0"/>
              </a:spcBef>
              <a:spcAft>
                <a:spcPts val="0"/>
              </a:spcAft>
              <a:buNone/>
            </a:pPr>
            <a:r>
              <a:rPr lang="en-GB" sz="1200" kern="1200" dirty="0" smtClean="0">
                <a:solidFill>
                  <a:schemeClr val="tx1"/>
                </a:solidFill>
                <a:effectLst/>
                <a:latin typeface="+mn-lt"/>
                <a:ea typeface="+mn-ea"/>
                <a:cs typeface="+mn-cs"/>
              </a:rPr>
              <a:t>The second</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set of scenarios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is exploratory or normative scenarios, which means that we try to explore a lot of different alternative futures</a:t>
            </a:r>
            <a:r>
              <a:rPr lang="en-GB" sz="1200" kern="1200" baseline="0" dirty="0" smtClean="0">
                <a:solidFill>
                  <a:schemeClr val="tx1"/>
                </a:solidFill>
                <a:effectLst/>
                <a:latin typeface="+mn-lt"/>
                <a:ea typeface="+mn-ea"/>
                <a:cs typeface="+mn-cs"/>
              </a:rPr>
              <a:t> i</a:t>
            </a:r>
            <a:r>
              <a:rPr lang="en-GB" sz="1200" kern="1200" dirty="0" smtClean="0">
                <a:solidFill>
                  <a:schemeClr val="tx1"/>
                </a:solidFill>
                <a:effectLst/>
                <a:latin typeface="+mn-lt"/>
                <a:ea typeface="+mn-ea"/>
                <a:cs typeface="+mn-cs"/>
              </a:rPr>
              <a:t>nstead of finding what we think is the most likely development of different variables. As an example, instead</a:t>
            </a:r>
            <a:r>
              <a:rPr lang="en-GB" sz="1200" kern="1200" baseline="0" dirty="0" smtClean="0">
                <a:solidFill>
                  <a:schemeClr val="tx1"/>
                </a:solidFill>
                <a:effectLst/>
                <a:latin typeface="+mn-lt"/>
                <a:ea typeface="+mn-ea"/>
                <a:cs typeface="+mn-cs"/>
              </a:rPr>
              <a:t> of estimating </a:t>
            </a:r>
            <a:r>
              <a:rPr lang="en-GB" sz="1200" kern="1200" dirty="0" smtClean="0">
                <a:solidFill>
                  <a:schemeClr val="tx1"/>
                </a:solidFill>
                <a:effectLst/>
                <a:latin typeface="+mn-lt"/>
                <a:ea typeface="+mn-ea"/>
                <a:cs typeface="+mn-cs"/>
              </a:rPr>
              <a:t>what we think that the oil price will be in the next year</a:t>
            </a:r>
            <a:r>
              <a:rPr lang="en-GB" sz="1200" kern="1200" baseline="0" dirty="0" smtClean="0">
                <a:solidFill>
                  <a:schemeClr val="tx1"/>
                </a:solidFill>
                <a:effectLst/>
                <a:latin typeface="+mn-lt"/>
                <a:ea typeface="+mn-ea"/>
                <a:cs typeface="+mn-cs"/>
              </a:rPr>
              <a:t> w</a:t>
            </a:r>
            <a:r>
              <a:rPr lang="en-GB" sz="1200" kern="1200" dirty="0" smtClean="0">
                <a:solidFill>
                  <a:schemeClr val="tx1"/>
                </a:solidFill>
                <a:effectLst/>
                <a:latin typeface="+mn-lt"/>
                <a:ea typeface="+mn-ea"/>
                <a:cs typeface="+mn-cs"/>
              </a:rPr>
              <a:t>e look at a wide range of different developments. Aspects such as: What if the oil price decreases? What if it stays the same? What if it increases with different rates? And how does this affect the results? Instead of trying to find the most likely development we want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to explore different developments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to find a robust solution that will work well under different developments of these scenarios. </a:t>
            </a:r>
          </a:p>
          <a:p>
            <a:pPr marL="0" lvl="0" indent="0" algn="l" rtl="0">
              <a:spcBef>
                <a:spcPts val="0"/>
              </a:spcBef>
              <a:spcAft>
                <a:spcPts val="0"/>
              </a:spcAft>
              <a:buNone/>
            </a:pPr>
            <a:r>
              <a:rPr lang="en-GB" sz="1200" kern="1200" dirty="0" smtClean="0">
                <a:solidFill>
                  <a:schemeClr val="tx1"/>
                </a:solidFill>
                <a:effectLst/>
                <a:latin typeface="+mn-lt"/>
                <a:ea typeface="+mn-ea"/>
                <a:cs typeface="+mn-cs"/>
              </a:rPr>
              <a:t>Both of these scenario methods look at different variables and what their results will be in the future.</a:t>
            </a:r>
            <a:endParaRPr dirty="0"/>
          </a:p>
        </p:txBody>
      </p:sp>
      <p:sp>
        <p:nvSpPr>
          <p:cNvPr id="201" name="Google Shape;201;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48</a:t>
            </a:fld>
            <a:endParaRPr/>
          </a:p>
        </p:txBody>
      </p:sp>
    </p:spTree>
    <p:extLst>
      <p:ext uri="{BB962C8B-B14F-4D97-AF65-F5344CB8AC3E}">
        <p14:creationId xmlns:p14="http://schemas.microsoft.com/office/powerpoint/2010/main" val="40417008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0" i="0" u="none" strike="noStrike" cap="none" dirty="0">
                <a:solidFill>
                  <a:srgbClr val="000000"/>
                </a:solidFill>
                <a:effectLst/>
                <a:latin typeface="Arial"/>
                <a:ea typeface="Arial"/>
                <a:cs typeface="Arial"/>
                <a:sym typeface="Arial"/>
              </a:rPr>
              <a:t>In this mini-lecture</a:t>
            </a:r>
            <a:r>
              <a:rPr lang="en-US" sz="1200" b="0" i="0" u="none" strike="noStrike" cap="none" baseline="0" dirty="0">
                <a:solidFill>
                  <a:srgbClr val="000000"/>
                </a:solidFill>
                <a:effectLst/>
                <a:latin typeface="Arial"/>
                <a:ea typeface="Arial"/>
                <a:cs typeface="Arial"/>
                <a:sym typeface="Arial"/>
              </a:rPr>
              <a:t> we will </a:t>
            </a:r>
            <a:r>
              <a:rPr lang="en-US" sz="1200" b="0" i="0" u="none" strike="noStrike" cap="none" dirty="0">
                <a:solidFill>
                  <a:srgbClr val="000000"/>
                </a:solidFill>
                <a:effectLst/>
                <a:latin typeface="Arial"/>
                <a:ea typeface="Arial"/>
                <a:cs typeface="Arial"/>
                <a:sym typeface="Arial"/>
              </a:rPr>
              <a:t>look at an example of an electrification analysis, using the OnSSET tool,</a:t>
            </a:r>
            <a:r>
              <a:rPr lang="en-US" sz="1200" b="0" i="0" u="none" strike="noStrike" cap="none" baseline="0" dirty="0">
                <a:solidFill>
                  <a:srgbClr val="000000"/>
                </a:solidFill>
                <a:effectLst/>
                <a:latin typeface="Arial"/>
                <a:ea typeface="Arial"/>
                <a:cs typeface="Arial"/>
                <a:sym typeface="Arial"/>
              </a:rPr>
              <a:t> </a:t>
            </a:r>
            <a:r>
              <a:rPr lang="en-US" sz="1200" b="0" i="0" u="none" strike="noStrike" cap="none" dirty="0">
                <a:solidFill>
                  <a:srgbClr val="000000"/>
                </a:solidFill>
                <a:effectLst/>
                <a:latin typeface="Arial"/>
                <a:ea typeface="Arial"/>
                <a:cs typeface="Arial"/>
                <a:sym typeface="Arial"/>
              </a:rPr>
              <a:t>for all of sub-Saharan Africa. To start with we need to collect all geospatial data sets. First of all, we need to look at the administrative boundaries which delineate the area or the country that we are studying. In this case, we're studying all countries in sub-Saharan Africa. Another important data set is the road network, which indicates how well connected each settlement is. Nighttime lights</a:t>
            </a:r>
            <a:r>
              <a:rPr lang="en-US" sz="1200" b="0" i="0" u="none" strike="noStrike" cap="none" baseline="0" dirty="0">
                <a:solidFill>
                  <a:srgbClr val="000000"/>
                </a:solidFill>
                <a:effectLst/>
                <a:latin typeface="Arial"/>
                <a:ea typeface="Arial"/>
                <a:cs typeface="Arial"/>
                <a:sym typeface="Arial"/>
              </a:rPr>
              <a:t> </a:t>
            </a:r>
            <a:r>
              <a:rPr lang="en-US" sz="1200" b="0" i="0" u="none" strike="noStrike" cap="none" dirty="0">
                <a:solidFill>
                  <a:srgbClr val="000000"/>
                </a:solidFill>
                <a:effectLst/>
                <a:latin typeface="Arial"/>
                <a:ea typeface="Arial"/>
                <a:cs typeface="Arial"/>
                <a:sym typeface="Arial"/>
              </a:rPr>
              <a:t>show the light that's detectable by a satellite that passes over the globe during night time. What does the satellite detect? That there are lights during night time. We can through that assume that there's probably some access to electricity or something that emits this light. We can also look at power plants and mines, the former is the producer of electricity, the second one is a consumer of electricity. On key data set is information about where the existing grid network is, which affects the cost of extending to new </a:t>
            </a:r>
            <a:r>
              <a:rPr lang="en-US" sz="1200" b="0" i="0" u="none" strike="noStrike" cap="none" dirty="0" smtClean="0">
                <a:solidFill>
                  <a:srgbClr val="000000"/>
                </a:solidFill>
                <a:effectLst/>
                <a:latin typeface="Arial"/>
                <a:ea typeface="Arial"/>
                <a:cs typeface="Arial"/>
                <a:sym typeface="Arial"/>
              </a:rPr>
              <a:t>settlements (as seen in</a:t>
            </a:r>
            <a:r>
              <a:rPr lang="en-US" sz="1200" b="0" i="0" u="none" strike="noStrike" cap="none" baseline="0" dirty="0" smtClean="0">
                <a:solidFill>
                  <a:srgbClr val="000000"/>
                </a:solidFill>
                <a:effectLst/>
                <a:latin typeface="Arial"/>
                <a:ea typeface="Arial"/>
                <a:cs typeface="Arial"/>
                <a:sym typeface="Arial"/>
              </a:rPr>
              <a:t> the picture)</a:t>
            </a:r>
            <a:r>
              <a:rPr lang="en-US" sz="1200" b="0" i="0" u="none" strike="noStrike" cap="none" dirty="0" smtClean="0">
                <a:solidFill>
                  <a:srgbClr val="000000"/>
                </a:solidFill>
                <a:effectLst/>
                <a:latin typeface="Arial"/>
                <a:ea typeface="Arial"/>
                <a:cs typeface="Arial"/>
                <a:sym typeface="Arial"/>
              </a:rPr>
              <a:t>. </a:t>
            </a:r>
            <a:r>
              <a:rPr lang="en-US" sz="1200" b="0" i="0" u="none" strike="noStrike" cap="none" dirty="0">
                <a:solidFill>
                  <a:srgbClr val="000000"/>
                </a:solidFill>
                <a:effectLst/>
                <a:latin typeface="Arial"/>
                <a:ea typeface="Arial"/>
                <a:cs typeface="Arial"/>
                <a:sym typeface="Arial"/>
              </a:rPr>
              <a:t>This data</a:t>
            </a:r>
            <a:r>
              <a:rPr lang="en-US" sz="1200" b="0" i="0" u="none" strike="noStrike" cap="none" baseline="0" dirty="0">
                <a:solidFill>
                  <a:srgbClr val="000000"/>
                </a:solidFill>
                <a:effectLst/>
                <a:latin typeface="Arial"/>
                <a:ea typeface="Arial"/>
                <a:cs typeface="Arial"/>
                <a:sym typeface="Arial"/>
              </a:rPr>
              <a:t> set i</a:t>
            </a:r>
            <a:r>
              <a:rPr lang="en-US" sz="1200" b="0" i="0" u="none" strike="noStrike" cap="none" dirty="0">
                <a:solidFill>
                  <a:srgbClr val="000000"/>
                </a:solidFill>
                <a:effectLst/>
                <a:latin typeface="Arial"/>
                <a:ea typeface="Arial"/>
                <a:cs typeface="Arial"/>
                <a:sym typeface="Arial"/>
              </a:rPr>
              <a:t>s also used to identify which are the currently electrified settlements.  Of course, we also need to take into account how the population is distributed, we can see that we have some areas in darker shade here where a lot of people live and we also have brighter areas with much lower population density, which will also affect the choice of technology to provide electricity. And then we also look at the projections of these. How do we expect population to grow in different areas and are there already committed grid network extensions that we should include in our analysis?</a:t>
            </a:r>
            <a:endParaRPr lang="en-US" dirty="0"/>
          </a:p>
        </p:txBody>
      </p:sp>
      <p:sp>
        <p:nvSpPr>
          <p:cNvPr id="4" name="Slide Number Placeholder 3"/>
          <p:cNvSpPr>
            <a:spLocks noGrp="1"/>
          </p:cNvSpPr>
          <p:nvPr>
            <p:ph type="sldNum" sz="quarter" idx="5"/>
          </p:nvPr>
        </p:nvSpPr>
        <p:spPr/>
        <p:txBody>
          <a:bodyPr/>
          <a:lstStyle/>
          <a:p>
            <a:fld id="{496A28AF-C390-D94A-86D3-7BD7243CB0E2}" type="slidenum">
              <a:rPr lang="en-US" smtClean="0"/>
              <a:t>49</a:t>
            </a:fld>
            <a:endParaRPr lang="en-US"/>
          </a:p>
        </p:txBody>
      </p:sp>
    </p:spTree>
    <p:extLst>
      <p:ext uri="{BB962C8B-B14F-4D97-AF65-F5344CB8AC3E}">
        <p14:creationId xmlns:p14="http://schemas.microsoft.com/office/powerpoint/2010/main" val="3642512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D2A1EEA6-6B16-4FBE-A35B-1124A784103C}" type="slidenum">
              <a:rPr lang="sv-SE" smtClean="0"/>
              <a:t>6</a:t>
            </a:fld>
            <a:endParaRPr lang="sv-SE"/>
          </a:p>
        </p:txBody>
      </p:sp>
    </p:spTree>
    <p:extLst>
      <p:ext uri="{BB962C8B-B14F-4D97-AF65-F5344CB8AC3E}">
        <p14:creationId xmlns:p14="http://schemas.microsoft.com/office/powerpoint/2010/main" val="1753235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D2A1EEA6-6B16-4FBE-A35B-1124A784103C}" type="slidenum">
              <a:rPr lang="sv-SE" smtClean="0"/>
              <a:t>7</a:t>
            </a:fld>
            <a:endParaRPr lang="sv-SE"/>
          </a:p>
        </p:txBody>
      </p:sp>
    </p:spTree>
    <p:extLst>
      <p:ext uri="{BB962C8B-B14F-4D97-AF65-F5344CB8AC3E}">
        <p14:creationId xmlns:p14="http://schemas.microsoft.com/office/powerpoint/2010/main" val="3722332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US" sz="1200" b="0" i="0" u="none" strike="noStrike" kern="1200" dirty="0">
              <a:solidFill>
                <a:schemeClr val="tx1"/>
              </a:solidFill>
              <a:effectLst/>
              <a:latin typeface="+mn-lt"/>
              <a:ea typeface="+mn-ea"/>
              <a:cs typeface="+mn-cs"/>
            </a:endParaRPr>
          </a:p>
        </p:txBody>
      </p:sp>
      <p:sp>
        <p:nvSpPr>
          <p:cNvPr id="4" name="Platshållare för bildnummer 3"/>
          <p:cNvSpPr>
            <a:spLocks noGrp="1"/>
          </p:cNvSpPr>
          <p:nvPr>
            <p:ph type="sldNum" sz="quarter" idx="10"/>
          </p:nvPr>
        </p:nvSpPr>
        <p:spPr/>
        <p:txBody>
          <a:bodyPr/>
          <a:lstStyle/>
          <a:p>
            <a:fld id="{ED74D89B-A0B8-450F-A78A-1E8EE85250BF}" type="slidenum">
              <a:rPr lang="sv-SE" smtClean="0"/>
              <a:t>8</a:t>
            </a:fld>
            <a:endParaRPr lang="sv-SE"/>
          </a:p>
        </p:txBody>
      </p:sp>
    </p:spTree>
    <p:extLst>
      <p:ext uri="{BB962C8B-B14F-4D97-AF65-F5344CB8AC3E}">
        <p14:creationId xmlns:p14="http://schemas.microsoft.com/office/powerpoint/2010/main" val="4063587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ED74D89B-A0B8-450F-A78A-1E8EE85250BF}" type="slidenum">
              <a:rPr lang="sv-SE" smtClean="0"/>
              <a:t>9</a:t>
            </a:fld>
            <a:endParaRPr lang="sv-SE"/>
          </a:p>
        </p:txBody>
      </p:sp>
    </p:spTree>
    <p:extLst>
      <p:ext uri="{BB962C8B-B14F-4D97-AF65-F5344CB8AC3E}">
        <p14:creationId xmlns:p14="http://schemas.microsoft.com/office/powerpoint/2010/main" val="1995868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ED74D89B-A0B8-450F-A78A-1E8EE85250BF}" type="slidenum">
              <a:rPr lang="sv-SE" smtClean="0"/>
              <a:t>10</a:t>
            </a:fld>
            <a:endParaRPr lang="sv-SE"/>
          </a:p>
        </p:txBody>
      </p:sp>
    </p:spTree>
    <p:extLst>
      <p:ext uri="{BB962C8B-B14F-4D97-AF65-F5344CB8AC3E}">
        <p14:creationId xmlns:p14="http://schemas.microsoft.com/office/powerpoint/2010/main" val="161354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E431A55-6A99-47E8-912B-433E2E96675C}" type="datetimeFigureOut">
              <a:rPr lang="en-GB" smtClean="0"/>
              <a:t>02/03/2021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2751577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E431A55-6A99-47E8-912B-433E2E96675C}" type="datetimeFigureOut">
              <a:rPr lang="en-GB" smtClean="0"/>
              <a:t>02/03/2021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502524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E431A55-6A99-47E8-912B-433E2E96675C}" type="datetimeFigureOut">
              <a:rPr lang="en-GB" smtClean="0"/>
              <a:t>02/03/2021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36624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E431A55-6A99-47E8-912B-433E2E96675C}" type="datetimeFigureOut">
              <a:rPr lang="en-GB" smtClean="0"/>
              <a:t>02/03/2021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1372978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E431A55-6A99-47E8-912B-433E2E96675C}" type="datetimeFigureOut">
              <a:rPr lang="en-GB" smtClean="0"/>
              <a:t>02/03/2021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1183385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E431A55-6A99-47E8-912B-433E2E96675C}" type="datetimeFigureOut">
              <a:rPr lang="en-GB" smtClean="0"/>
              <a:t>02/03/2021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208779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E431A55-6A99-47E8-912B-433E2E96675C}" type="datetimeFigureOut">
              <a:rPr lang="en-GB" smtClean="0"/>
              <a:t>02/03/2021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3422855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E431A55-6A99-47E8-912B-433E2E96675C}" type="datetimeFigureOut">
              <a:rPr lang="en-GB" smtClean="0"/>
              <a:t>02/03/2021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98624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431A55-6A99-47E8-912B-433E2E96675C}" type="datetimeFigureOut">
              <a:rPr lang="en-GB" smtClean="0"/>
              <a:t>02/03/2021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1122028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E431A55-6A99-47E8-912B-433E2E96675C}" type="datetimeFigureOut">
              <a:rPr lang="en-GB" smtClean="0"/>
              <a:t>02/03/2021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794284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E431A55-6A99-47E8-912B-433E2E96675C}" type="datetimeFigureOut">
              <a:rPr lang="en-GB" smtClean="0"/>
              <a:t>02/03/2021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CBF158-A6B5-48FB-99AD-E31043D034BC}" type="slidenum">
              <a:rPr lang="en-GB" smtClean="0"/>
              <a:t>‹#›</a:t>
            </a:fld>
            <a:endParaRPr lang="en-GB"/>
          </a:p>
        </p:txBody>
      </p:sp>
    </p:spTree>
    <p:extLst>
      <p:ext uri="{BB962C8B-B14F-4D97-AF65-F5344CB8AC3E}">
        <p14:creationId xmlns:p14="http://schemas.microsoft.com/office/powerpoint/2010/main" val="3764791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431A55-6A99-47E8-912B-433E2E96675C}" type="datetimeFigureOut">
              <a:rPr lang="en-GB" smtClean="0"/>
              <a:t>02/03/2021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CBF158-A6B5-48FB-99AD-E31043D034BC}" type="slidenum">
              <a:rPr lang="en-GB" smtClean="0"/>
              <a:t>‹#›</a:t>
            </a:fld>
            <a:endParaRPr lang="en-GB"/>
          </a:p>
        </p:txBody>
      </p:sp>
    </p:spTree>
    <p:extLst>
      <p:ext uri="{BB962C8B-B14F-4D97-AF65-F5344CB8AC3E}">
        <p14:creationId xmlns:p14="http://schemas.microsoft.com/office/powerpoint/2010/main" val="31298220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www.tias-web.info/wp-content/uploads/2016/12/TIAS-Report-Series_no1_2016_Backcasting_Evaluating_Approaches.pdf"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OnSSET teaching material</a:t>
            </a:r>
            <a:endParaRPr lang="en-GB" dirty="0"/>
          </a:p>
        </p:txBody>
      </p:sp>
      <p:sp>
        <p:nvSpPr>
          <p:cNvPr id="3" name="Subtitle 2"/>
          <p:cNvSpPr>
            <a:spLocks noGrp="1"/>
          </p:cNvSpPr>
          <p:nvPr>
            <p:ph type="subTitle" idx="1"/>
          </p:nvPr>
        </p:nvSpPr>
        <p:spPr/>
        <p:txBody>
          <a:bodyPr/>
          <a:lstStyle/>
          <a:p>
            <a:r>
              <a:rPr lang="en-GB" dirty="0" smtClean="0"/>
              <a:t>Babak Khavari, Andreas Sahlberg, Alexandros Korkovelos, Dimitris </a:t>
            </a:r>
            <a:r>
              <a:rPr lang="en-GB" dirty="0" smtClean="0"/>
              <a:t>Mentis, Nandi Moksnes</a:t>
            </a:r>
            <a:endParaRPr lang="en-GB" dirty="0"/>
          </a:p>
        </p:txBody>
      </p:sp>
    </p:spTree>
    <p:extLst>
      <p:ext uri="{BB962C8B-B14F-4D97-AF65-F5344CB8AC3E}">
        <p14:creationId xmlns:p14="http://schemas.microsoft.com/office/powerpoint/2010/main" val="1285486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 3">
            <a:extLst>
              <a:ext uri="{FF2B5EF4-FFF2-40B4-BE49-F238E27FC236}">
                <a16:creationId xmlns:a16="http://schemas.microsoft.com/office/drawing/2014/main" id="{25BB5A7E-2FF9-4F2C-AEF0-F7DD975A18BA}"/>
              </a:ext>
            </a:extLst>
          </p:cNvPr>
          <p:cNvGraphicFramePr>
            <a:graphicFrameLocks noGrp="1"/>
          </p:cNvGraphicFramePr>
          <p:nvPr>
            <p:extLst/>
          </p:nvPr>
        </p:nvGraphicFramePr>
        <p:xfrm>
          <a:off x="425069" y="2245120"/>
          <a:ext cx="3610464" cy="3503459"/>
        </p:xfrm>
        <a:graphic>
          <a:graphicData uri="http://schemas.openxmlformats.org/drawingml/2006/table">
            <a:tbl>
              <a:tblPr firstRow="1" bandRow="1">
                <a:tableStyleId>{2D5ABB26-0587-4C30-8999-92F81FD0307C}</a:tableStyleId>
              </a:tblPr>
              <a:tblGrid>
                <a:gridCol w="606109">
                  <a:extLst>
                    <a:ext uri="{9D8B030D-6E8A-4147-A177-3AD203B41FA5}">
                      <a16:colId xmlns:a16="http://schemas.microsoft.com/office/drawing/2014/main" val="3005150809"/>
                    </a:ext>
                  </a:extLst>
                </a:gridCol>
                <a:gridCol w="600871">
                  <a:extLst>
                    <a:ext uri="{9D8B030D-6E8A-4147-A177-3AD203B41FA5}">
                      <a16:colId xmlns:a16="http://schemas.microsoft.com/office/drawing/2014/main" val="348988321"/>
                    </a:ext>
                  </a:extLst>
                </a:gridCol>
                <a:gridCol w="600871">
                  <a:extLst>
                    <a:ext uri="{9D8B030D-6E8A-4147-A177-3AD203B41FA5}">
                      <a16:colId xmlns:a16="http://schemas.microsoft.com/office/drawing/2014/main" val="1651764615"/>
                    </a:ext>
                  </a:extLst>
                </a:gridCol>
                <a:gridCol w="600871">
                  <a:extLst>
                    <a:ext uri="{9D8B030D-6E8A-4147-A177-3AD203B41FA5}">
                      <a16:colId xmlns:a16="http://schemas.microsoft.com/office/drawing/2014/main" val="3247114257"/>
                    </a:ext>
                  </a:extLst>
                </a:gridCol>
                <a:gridCol w="600871">
                  <a:extLst>
                    <a:ext uri="{9D8B030D-6E8A-4147-A177-3AD203B41FA5}">
                      <a16:colId xmlns:a16="http://schemas.microsoft.com/office/drawing/2014/main" val="4153973030"/>
                    </a:ext>
                  </a:extLst>
                </a:gridCol>
                <a:gridCol w="600871">
                  <a:extLst>
                    <a:ext uri="{9D8B030D-6E8A-4147-A177-3AD203B41FA5}">
                      <a16:colId xmlns:a16="http://schemas.microsoft.com/office/drawing/2014/main" val="3492090665"/>
                    </a:ext>
                  </a:extLst>
                </a:gridCol>
              </a:tblGrid>
              <a:tr h="584462">
                <a:tc>
                  <a:txBody>
                    <a:bodyPr/>
                    <a:lstStyle/>
                    <a:p>
                      <a:pPr algn="ctr"/>
                      <a:r>
                        <a:rPr lang="sv-SE" sz="2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algn="ctr" defTabSz="914400" rtl="0" eaLnBrk="1" latinLnBrk="0" hangingPunct="1"/>
                      <a:r>
                        <a:rPr lang="sv-SE" sz="2400" kern="1200" dirty="0">
                          <a:solidFill>
                            <a:schemeClr val="tx1"/>
                          </a:solidFill>
                          <a:latin typeface="+mn-lt"/>
                          <a:ea typeface="+mn-ea"/>
                          <a:cs typeface="+mn-cs"/>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marL="0" algn="ctr" defTabSz="914400" rtl="0" eaLnBrk="1" latinLnBrk="0" hangingPunct="1"/>
                      <a:r>
                        <a:rPr lang="sv-SE" sz="2400" kern="1200" dirty="0">
                          <a:solidFill>
                            <a:schemeClr val="tx1"/>
                          </a:solidFill>
                          <a:latin typeface="+mn-lt"/>
                          <a:ea typeface="+mn-ea"/>
                          <a:cs typeface="+mn-cs"/>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914400" rtl="0" eaLnBrk="1" latinLnBrk="0" hangingPunct="1"/>
                      <a:r>
                        <a:rPr lang="sv-SE" sz="2400" kern="1200" dirty="0">
                          <a:solidFill>
                            <a:schemeClr val="tx1"/>
                          </a:solidFill>
                          <a:latin typeface="+mn-lt"/>
                          <a:ea typeface="+mn-ea"/>
                          <a:cs typeface="+mn-cs"/>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914400" rtl="0" eaLnBrk="1" latinLnBrk="0" hangingPunct="1"/>
                      <a:r>
                        <a:rPr lang="sv-SE" sz="2400" kern="1200" dirty="0">
                          <a:solidFill>
                            <a:schemeClr val="tx1"/>
                          </a:solidFill>
                          <a:latin typeface="+mn-lt"/>
                          <a:ea typeface="+mn-ea"/>
                          <a:cs typeface="+mn-cs"/>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algn="ctr" defTabSz="914400" rtl="0" eaLnBrk="1" latinLnBrk="0" hangingPunct="1"/>
                      <a:r>
                        <a:rPr lang="sv-SE" sz="2400" kern="1200" dirty="0">
                          <a:solidFill>
                            <a:schemeClr val="tx1"/>
                          </a:solidFill>
                          <a:latin typeface="+mn-lt"/>
                          <a:ea typeface="+mn-ea"/>
                          <a:cs typeface="+mn-cs"/>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093946709"/>
                  </a:ext>
                </a:extLst>
              </a:tr>
              <a:tr h="584462">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1618280448"/>
                  </a:ext>
                </a:extLst>
              </a:tr>
              <a:tr h="584462">
                <a:tc>
                  <a:txBody>
                    <a:bodyPr/>
                    <a:lstStyle/>
                    <a:p>
                      <a:pPr marL="0" algn="ctr" defTabSz="914400" rtl="0" eaLnBrk="1" latinLnBrk="0" hangingPunct="1"/>
                      <a:r>
                        <a:rPr lang="sv-SE" sz="2400" kern="1200" dirty="0">
                          <a:solidFill>
                            <a:schemeClr val="tx1"/>
                          </a:solidFill>
                          <a:latin typeface="+mn-lt"/>
                          <a:ea typeface="+mn-ea"/>
                          <a:cs typeface="+mn-cs"/>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90202487"/>
                  </a:ext>
                </a:extLst>
              </a:tr>
              <a:tr h="581149">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1345929640"/>
                  </a:ext>
                </a:extLst>
              </a:tr>
              <a:tr h="584462">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914400" rtl="0" eaLnBrk="1" latinLnBrk="0" hangingPunct="1"/>
                      <a:r>
                        <a:rPr lang="sv-SE" sz="2400" kern="1200" dirty="0">
                          <a:solidFill>
                            <a:schemeClr val="tx1"/>
                          </a:solidFill>
                          <a:latin typeface="+mn-lt"/>
                          <a:ea typeface="+mn-ea"/>
                          <a:cs typeface="+mn-cs"/>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4043005252"/>
                  </a:ext>
                </a:extLst>
              </a:tr>
              <a:tr h="584462">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914400" rtl="0" eaLnBrk="1" latinLnBrk="0" hangingPunct="1"/>
                      <a:r>
                        <a:rPr lang="sv-SE" sz="2400" kern="1200" dirty="0">
                          <a:solidFill>
                            <a:schemeClr val="tx1"/>
                          </a:solidFill>
                          <a:latin typeface="+mn-lt"/>
                          <a:ea typeface="+mn-ea"/>
                          <a:cs typeface="+mn-cs"/>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algn="ctr" defTabSz="914400" rtl="0" eaLnBrk="1" latinLnBrk="0" hangingPunct="1"/>
                      <a:r>
                        <a:rPr lang="sv-SE" sz="2400" kern="1200" dirty="0">
                          <a:solidFill>
                            <a:schemeClr val="tx1"/>
                          </a:solidFill>
                          <a:latin typeface="+mn-lt"/>
                          <a:ea typeface="+mn-ea"/>
                          <a:cs typeface="+mn-cs"/>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914400" rtl="0" eaLnBrk="1" latinLnBrk="0" hangingPunct="1"/>
                      <a:r>
                        <a:rPr lang="sv-SE" sz="2400" kern="1200" dirty="0">
                          <a:solidFill>
                            <a:schemeClr val="tx1"/>
                          </a:solidFill>
                          <a:latin typeface="+mn-lt"/>
                          <a:ea typeface="+mn-ea"/>
                          <a:cs typeface="+mn-cs"/>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063904660"/>
                  </a:ext>
                </a:extLst>
              </a:tr>
            </a:tbl>
          </a:graphicData>
        </a:graphic>
      </p:graphicFrame>
      <p:sp>
        <p:nvSpPr>
          <p:cNvPr id="5" name="Pil: höger 4">
            <a:extLst>
              <a:ext uri="{FF2B5EF4-FFF2-40B4-BE49-F238E27FC236}">
                <a16:creationId xmlns:a16="http://schemas.microsoft.com/office/drawing/2014/main" id="{649AF78B-74C5-4ED1-A822-3BCFF61FB60C}"/>
              </a:ext>
            </a:extLst>
          </p:cNvPr>
          <p:cNvSpPr/>
          <p:nvPr/>
        </p:nvSpPr>
        <p:spPr>
          <a:xfrm>
            <a:off x="4292151" y="3382534"/>
            <a:ext cx="3605226" cy="1263192"/>
          </a:xfrm>
          <a:prstGeom prst="rightArrow">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aphicFrame>
        <p:nvGraphicFramePr>
          <p:cNvPr id="8" name="Tabell 7">
            <a:extLst>
              <a:ext uri="{FF2B5EF4-FFF2-40B4-BE49-F238E27FC236}">
                <a16:creationId xmlns:a16="http://schemas.microsoft.com/office/drawing/2014/main" id="{D21E3023-EA99-4922-817B-CCB7C0493234}"/>
              </a:ext>
            </a:extLst>
          </p:cNvPr>
          <p:cNvGraphicFramePr>
            <a:graphicFrameLocks noGrp="1"/>
          </p:cNvGraphicFramePr>
          <p:nvPr>
            <p:extLst/>
          </p:nvPr>
        </p:nvGraphicFramePr>
        <p:xfrm>
          <a:off x="8104769" y="2245120"/>
          <a:ext cx="3605226" cy="3503544"/>
        </p:xfrm>
        <a:graphic>
          <a:graphicData uri="http://schemas.openxmlformats.org/drawingml/2006/table">
            <a:tbl>
              <a:tblPr firstRow="1" bandRow="1">
                <a:tableStyleId>{2D5ABB26-0587-4C30-8999-92F81FD0307C}</a:tableStyleId>
              </a:tblPr>
              <a:tblGrid>
                <a:gridCol w="1201742">
                  <a:extLst>
                    <a:ext uri="{9D8B030D-6E8A-4147-A177-3AD203B41FA5}">
                      <a16:colId xmlns:a16="http://schemas.microsoft.com/office/drawing/2014/main" val="3005150809"/>
                    </a:ext>
                  </a:extLst>
                </a:gridCol>
                <a:gridCol w="1201742">
                  <a:extLst>
                    <a:ext uri="{9D8B030D-6E8A-4147-A177-3AD203B41FA5}">
                      <a16:colId xmlns:a16="http://schemas.microsoft.com/office/drawing/2014/main" val="1651764615"/>
                    </a:ext>
                  </a:extLst>
                </a:gridCol>
                <a:gridCol w="1201742">
                  <a:extLst>
                    <a:ext uri="{9D8B030D-6E8A-4147-A177-3AD203B41FA5}">
                      <a16:colId xmlns:a16="http://schemas.microsoft.com/office/drawing/2014/main" val="4153973030"/>
                    </a:ext>
                  </a:extLst>
                </a:gridCol>
              </a:tblGrid>
              <a:tr h="1167848">
                <a:tc>
                  <a:txBody>
                    <a:bodyPr/>
                    <a:lstStyle/>
                    <a:p>
                      <a:pPr marL="0" algn="ctr" defTabSz="914400" rtl="0" eaLnBrk="1" latinLnBrk="0" hangingPunct="1"/>
                      <a:r>
                        <a:rPr lang="sv-SE" sz="5400" kern="1200" dirty="0">
                          <a:solidFill>
                            <a:schemeClr val="tx1"/>
                          </a:solidFill>
                          <a:latin typeface="+mn-lt"/>
                          <a:ea typeface="+mn-ea"/>
                          <a:cs typeface="+mn-cs"/>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algn="ctr" defTabSz="914400" rtl="0" eaLnBrk="1" latinLnBrk="0" hangingPunct="1"/>
                      <a:r>
                        <a:rPr lang="sv-SE" sz="4400" kern="1200" dirty="0">
                          <a:solidFill>
                            <a:schemeClr val="tx1"/>
                          </a:solidFill>
                          <a:latin typeface="+mn-lt"/>
                          <a:ea typeface="+mn-ea"/>
                          <a:cs typeface="+mn-cs"/>
                        </a:rPr>
                        <a:t>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algn="ctr" defTabSz="914400" rtl="0" eaLnBrk="1" latinLnBrk="0" hangingPunct="1"/>
                      <a:r>
                        <a:rPr lang="sv-SE" sz="5400" kern="1200" dirty="0">
                          <a:solidFill>
                            <a:schemeClr val="tx1"/>
                          </a:solidFill>
                          <a:latin typeface="+mn-lt"/>
                          <a:ea typeface="+mn-ea"/>
                          <a:cs typeface="+mn-cs"/>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75000"/>
                      </a:schemeClr>
                    </a:solidFill>
                  </a:tcPr>
                </a:tc>
                <a:extLst>
                  <a:ext uri="{0D108BD9-81ED-4DB2-BD59-A6C34878D82A}">
                    <a16:rowId xmlns:a16="http://schemas.microsoft.com/office/drawing/2014/main" val="1093946709"/>
                  </a:ext>
                </a:extLst>
              </a:tr>
              <a:tr h="1167848">
                <a:tc>
                  <a:txBody>
                    <a:bodyPr/>
                    <a:lstStyle/>
                    <a:p>
                      <a:pPr marL="0" algn="ctr" defTabSz="914400" rtl="0" eaLnBrk="1" latinLnBrk="0" hangingPunct="1"/>
                      <a:r>
                        <a:rPr lang="sv-SE" sz="5400" kern="1200" dirty="0">
                          <a:solidFill>
                            <a:schemeClr val="tx1"/>
                          </a:solidFill>
                          <a:latin typeface="+mn-lt"/>
                          <a:ea typeface="+mn-ea"/>
                          <a:cs typeface="+mn-cs"/>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4400" kern="1200" dirty="0">
                          <a:solidFill>
                            <a:schemeClr val="tx1"/>
                          </a:solidFill>
                          <a:latin typeface="+mn-lt"/>
                          <a:ea typeface="+mn-ea"/>
                          <a:cs typeface="+mn-cs"/>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marL="0" algn="ctr" defTabSz="914400" rtl="0" eaLnBrk="1" latinLnBrk="0" hangingPunct="1"/>
                      <a:r>
                        <a:rPr lang="sv-SE" sz="5400" kern="1200" dirty="0">
                          <a:solidFill>
                            <a:schemeClr val="tx1"/>
                          </a:solidFill>
                          <a:latin typeface="+mn-lt"/>
                          <a:ea typeface="+mn-ea"/>
                          <a:cs typeface="+mn-cs"/>
                        </a:rPr>
                        <a:t>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90202487"/>
                  </a:ext>
                </a:extLst>
              </a:tr>
              <a:tr h="1167848">
                <a:tc>
                  <a:txBody>
                    <a:bodyPr/>
                    <a:lstStyle/>
                    <a:p>
                      <a:pPr marL="0" algn="ctr" defTabSz="914400" rtl="0" eaLnBrk="1" latinLnBrk="0" hangingPunct="1"/>
                      <a:r>
                        <a:rPr lang="sv-SE" sz="5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5400" kern="1200" dirty="0">
                          <a:solidFill>
                            <a:schemeClr val="tx1"/>
                          </a:solidFill>
                          <a:latin typeface="+mn-lt"/>
                          <a:ea typeface="+mn-ea"/>
                          <a:cs typeface="+mn-cs"/>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algn="ctr" defTabSz="914400" rtl="0" eaLnBrk="1" latinLnBrk="0" hangingPunct="1"/>
                      <a:r>
                        <a:rPr lang="sv-SE" sz="5400" kern="1200" dirty="0">
                          <a:solidFill>
                            <a:schemeClr val="tx1"/>
                          </a:solidFill>
                          <a:latin typeface="+mn-lt"/>
                          <a:ea typeface="+mn-ea"/>
                          <a:cs typeface="+mn-cs"/>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4043005252"/>
                  </a:ext>
                </a:extLst>
              </a:tr>
            </a:tbl>
          </a:graphicData>
        </a:graphic>
      </p:graphicFrame>
      <p:sp>
        <p:nvSpPr>
          <p:cNvPr id="9" name="textruta 8">
            <a:extLst>
              <a:ext uri="{FF2B5EF4-FFF2-40B4-BE49-F238E27FC236}">
                <a16:creationId xmlns:a16="http://schemas.microsoft.com/office/drawing/2014/main" id="{F92A3F6B-9323-45CD-B787-5982AD1F57BE}"/>
              </a:ext>
            </a:extLst>
          </p:cNvPr>
          <p:cNvSpPr txBox="1"/>
          <p:nvPr/>
        </p:nvSpPr>
        <p:spPr>
          <a:xfrm>
            <a:off x="4433553" y="2411574"/>
            <a:ext cx="3157980" cy="769441"/>
          </a:xfrm>
          <a:prstGeom prst="rect">
            <a:avLst/>
          </a:prstGeom>
          <a:noFill/>
        </p:spPr>
        <p:txBody>
          <a:bodyPr wrap="square" rtlCol="0">
            <a:spAutoFit/>
          </a:bodyPr>
          <a:lstStyle/>
          <a:p>
            <a:pPr algn="ctr"/>
            <a:r>
              <a:rPr lang="sv-SE" sz="4400" dirty="0" err="1"/>
              <a:t>Average</a:t>
            </a:r>
            <a:endParaRPr lang="sv-SE" sz="4400" dirty="0"/>
          </a:p>
        </p:txBody>
      </p:sp>
      <p:sp>
        <p:nvSpPr>
          <p:cNvPr id="7" name="Rubrik 6">
            <a:extLst>
              <a:ext uri="{FF2B5EF4-FFF2-40B4-BE49-F238E27FC236}">
                <a16:creationId xmlns:a16="http://schemas.microsoft.com/office/drawing/2014/main" id="{4BE1C031-6112-4235-8BD2-F70A0843F08F}"/>
              </a:ext>
            </a:extLst>
          </p:cNvPr>
          <p:cNvSpPr>
            <a:spLocks noGrp="1"/>
          </p:cNvSpPr>
          <p:nvPr>
            <p:ph type="title"/>
          </p:nvPr>
        </p:nvSpPr>
        <p:spPr>
          <a:xfrm>
            <a:off x="754743" y="156016"/>
            <a:ext cx="10515600" cy="1325563"/>
          </a:xfrm>
        </p:spPr>
        <p:txBody>
          <a:bodyPr/>
          <a:lstStyle/>
          <a:p>
            <a:pPr algn="ctr"/>
            <a:r>
              <a:rPr lang="sv-SE" b="1" dirty="0" err="1" smtClean="0"/>
              <a:t>Continuous</a:t>
            </a:r>
            <a:r>
              <a:rPr lang="sv-SE" b="1" dirty="0" smtClean="0"/>
              <a:t> vs </a:t>
            </a:r>
            <a:r>
              <a:rPr lang="sv-SE" b="1" dirty="0" err="1" smtClean="0"/>
              <a:t>Thematic</a:t>
            </a:r>
            <a:endParaRPr lang="sv-SE" b="1" dirty="0"/>
          </a:p>
        </p:txBody>
      </p:sp>
    </p:spTree>
    <p:extLst>
      <p:ext uri="{BB962C8B-B14F-4D97-AF65-F5344CB8AC3E}">
        <p14:creationId xmlns:p14="http://schemas.microsoft.com/office/powerpoint/2010/main" val="13871682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 4">
            <a:extLst>
              <a:ext uri="{FF2B5EF4-FFF2-40B4-BE49-F238E27FC236}">
                <a16:creationId xmlns:a16="http://schemas.microsoft.com/office/drawing/2014/main" id="{18ACCFA2-A31A-4C26-BF18-274F21DE0B69}"/>
              </a:ext>
            </a:extLst>
          </p:cNvPr>
          <p:cNvGraphicFramePr>
            <a:graphicFrameLocks noGrp="1"/>
          </p:cNvGraphicFramePr>
          <p:nvPr>
            <p:extLst/>
          </p:nvPr>
        </p:nvGraphicFramePr>
        <p:xfrm>
          <a:off x="8170421" y="1690688"/>
          <a:ext cx="3484251" cy="3204798"/>
        </p:xfrm>
        <a:graphic>
          <a:graphicData uri="http://schemas.openxmlformats.org/drawingml/2006/table">
            <a:tbl>
              <a:tblPr firstRow="1" bandRow="1">
                <a:tableStyleId>{2D5ABB26-0587-4C30-8999-92F81FD0307C}</a:tableStyleId>
              </a:tblPr>
              <a:tblGrid>
                <a:gridCol w="1161417">
                  <a:extLst>
                    <a:ext uri="{9D8B030D-6E8A-4147-A177-3AD203B41FA5}">
                      <a16:colId xmlns:a16="http://schemas.microsoft.com/office/drawing/2014/main" val="3005150809"/>
                    </a:ext>
                  </a:extLst>
                </a:gridCol>
                <a:gridCol w="1161417">
                  <a:extLst>
                    <a:ext uri="{9D8B030D-6E8A-4147-A177-3AD203B41FA5}">
                      <a16:colId xmlns:a16="http://schemas.microsoft.com/office/drawing/2014/main" val="1651764615"/>
                    </a:ext>
                  </a:extLst>
                </a:gridCol>
                <a:gridCol w="1161417">
                  <a:extLst>
                    <a:ext uri="{9D8B030D-6E8A-4147-A177-3AD203B41FA5}">
                      <a16:colId xmlns:a16="http://schemas.microsoft.com/office/drawing/2014/main" val="4153973030"/>
                    </a:ext>
                  </a:extLst>
                </a:gridCol>
              </a:tblGrid>
              <a:tr h="1068266">
                <a:tc>
                  <a:txBody>
                    <a:bodyPr/>
                    <a:lstStyle/>
                    <a:p>
                      <a:pPr marL="0" algn="ctr" defTabSz="914400" rtl="0" eaLnBrk="1" latinLnBrk="0" hangingPunct="1"/>
                      <a:r>
                        <a:rPr lang="sv-SE" sz="5400" kern="1200" dirty="0">
                          <a:solidFill>
                            <a:schemeClr val="tx1"/>
                          </a:solidFill>
                          <a:latin typeface="+mn-lt"/>
                          <a:ea typeface="+mn-ea"/>
                          <a:cs typeface="+mn-cs"/>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algn="ctr" defTabSz="914400" rtl="0" eaLnBrk="1" latinLnBrk="0" hangingPunct="1"/>
                      <a:r>
                        <a:rPr lang="sv-SE" sz="5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5400" kern="1200" dirty="0">
                          <a:solidFill>
                            <a:schemeClr val="tx1"/>
                          </a:solidFill>
                          <a:latin typeface="+mn-lt"/>
                          <a:ea typeface="+mn-ea"/>
                          <a:cs typeface="+mn-cs"/>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093946709"/>
                  </a:ext>
                </a:extLst>
              </a:tr>
              <a:tr h="1068266">
                <a:tc>
                  <a:txBody>
                    <a:bodyPr/>
                    <a:lstStyle/>
                    <a:p>
                      <a:pPr marL="0" algn="ctr" defTabSz="914400" rtl="0" eaLnBrk="1" latinLnBrk="0" hangingPunct="1"/>
                      <a:r>
                        <a:rPr lang="sv-SE" sz="5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5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5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290202487"/>
                  </a:ext>
                </a:extLst>
              </a:tr>
              <a:tr h="1068266">
                <a:tc>
                  <a:txBody>
                    <a:bodyPr/>
                    <a:lstStyle/>
                    <a:p>
                      <a:pPr marL="0" algn="ctr" defTabSz="914400" rtl="0" eaLnBrk="1" latinLnBrk="0" hangingPunct="1"/>
                      <a:r>
                        <a:rPr lang="sv-SE" sz="5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5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5400" kern="1200" dirty="0">
                          <a:solidFill>
                            <a:schemeClr val="tx1"/>
                          </a:solidFill>
                          <a:latin typeface="+mn-lt"/>
                          <a:ea typeface="+mn-ea"/>
                          <a:cs typeface="+mn-cs"/>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4043005252"/>
                  </a:ext>
                </a:extLst>
              </a:tr>
            </a:tbl>
          </a:graphicData>
        </a:graphic>
      </p:graphicFrame>
      <p:sp>
        <p:nvSpPr>
          <p:cNvPr id="6" name="Pil: höger 5">
            <a:extLst>
              <a:ext uri="{FF2B5EF4-FFF2-40B4-BE49-F238E27FC236}">
                <a16:creationId xmlns:a16="http://schemas.microsoft.com/office/drawing/2014/main" id="{83A185C4-94AD-468A-BF21-AE7D9BC94459}"/>
              </a:ext>
            </a:extLst>
          </p:cNvPr>
          <p:cNvSpPr/>
          <p:nvPr/>
        </p:nvSpPr>
        <p:spPr>
          <a:xfrm>
            <a:off x="4374037" y="2518361"/>
            <a:ext cx="3605226" cy="1263192"/>
          </a:xfrm>
          <a:prstGeom prst="rightArrow">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ruta 8">
            <a:extLst>
              <a:ext uri="{FF2B5EF4-FFF2-40B4-BE49-F238E27FC236}">
                <a16:creationId xmlns:a16="http://schemas.microsoft.com/office/drawing/2014/main" id="{7F2811EF-D089-44AA-BAAE-B25D7237953A}"/>
              </a:ext>
            </a:extLst>
          </p:cNvPr>
          <p:cNvSpPr txBox="1"/>
          <p:nvPr/>
        </p:nvSpPr>
        <p:spPr>
          <a:xfrm>
            <a:off x="4374037" y="1990355"/>
            <a:ext cx="3157980" cy="646331"/>
          </a:xfrm>
          <a:prstGeom prst="rect">
            <a:avLst/>
          </a:prstGeom>
          <a:noFill/>
        </p:spPr>
        <p:txBody>
          <a:bodyPr wrap="square" rtlCol="0">
            <a:spAutoFit/>
          </a:bodyPr>
          <a:lstStyle/>
          <a:p>
            <a:pPr algn="ctr"/>
            <a:r>
              <a:rPr lang="sv-SE" sz="3600" dirty="0"/>
              <a:t>Mode</a:t>
            </a:r>
          </a:p>
        </p:txBody>
      </p:sp>
      <p:graphicFrame>
        <p:nvGraphicFramePr>
          <p:cNvPr id="10" name="Tabell 9">
            <a:extLst>
              <a:ext uri="{FF2B5EF4-FFF2-40B4-BE49-F238E27FC236}">
                <a16:creationId xmlns:a16="http://schemas.microsoft.com/office/drawing/2014/main" id="{F090637D-D7E0-480C-AFD1-D6376E3D22F4}"/>
              </a:ext>
            </a:extLst>
          </p:cNvPr>
          <p:cNvGraphicFramePr>
            <a:graphicFrameLocks noGrp="1"/>
          </p:cNvGraphicFramePr>
          <p:nvPr>
            <p:extLst/>
          </p:nvPr>
        </p:nvGraphicFramePr>
        <p:xfrm>
          <a:off x="537328" y="1690688"/>
          <a:ext cx="3339705" cy="3193806"/>
        </p:xfrm>
        <a:graphic>
          <a:graphicData uri="http://schemas.openxmlformats.org/drawingml/2006/table">
            <a:tbl>
              <a:tblPr firstRow="1" bandRow="1">
                <a:tableStyleId>{2D5ABB26-0587-4C30-8999-92F81FD0307C}</a:tableStyleId>
              </a:tblPr>
              <a:tblGrid>
                <a:gridCol w="560655">
                  <a:extLst>
                    <a:ext uri="{9D8B030D-6E8A-4147-A177-3AD203B41FA5}">
                      <a16:colId xmlns:a16="http://schemas.microsoft.com/office/drawing/2014/main" val="3005150809"/>
                    </a:ext>
                  </a:extLst>
                </a:gridCol>
                <a:gridCol w="555810">
                  <a:extLst>
                    <a:ext uri="{9D8B030D-6E8A-4147-A177-3AD203B41FA5}">
                      <a16:colId xmlns:a16="http://schemas.microsoft.com/office/drawing/2014/main" val="348988321"/>
                    </a:ext>
                  </a:extLst>
                </a:gridCol>
                <a:gridCol w="555810">
                  <a:extLst>
                    <a:ext uri="{9D8B030D-6E8A-4147-A177-3AD203B41FA5}">
                      <a16:colId xmlns:a16="http://schemas.microsoft.com/office/drawing/2014/main" val="1651764615"/>
                    </a:ext>
                  </a:extLst>
                </a:gridCol>
                <a:gridCol w="555810">
                  <a:extLst>
                    <a:ext uri="{9D8B030D-6E8A-4147-A177-3AD203B41FA5}">
                      <a16:colId xmlns:a16="http://schemas.microsoft.com/office/drawing/2014/main" val="3247114257"/>
                    </a:ext>
                  </a:extLst>
                </a:gridCol>
                <a:gridCol w="555810">
                  <a:extLst>
                    <a:ext uri="{9D8B030D-6E8A-4147-A177-3AD203B41FA5}">
                      <a16:colId xmlns:a16="http://schemas.microsoft.com/office/drawing/2014/main" val="4153973030"/>
                    </a:ext>
                  </a:extLst>
                </a:gridCol>
                <a:gridCol w="555810">
                  <a:extLst>
                    <a:ext uri="{9D8B030D-6E8A-4147-A177-3AD203B41FA5}">
                      <a16:colId xmlns:a16="http://schemas.microsoft.com/office/drawing/2014/main" val="3492090665"/>
                    </a:ext>
                  </a:extLst>
                </a:gridCol>
              </a:tblGrid>
              <a:tr h="532301">
                <a:tc>
                  <a:txBody>
                    <a:bodyPr/>
                    <a:lstStyle/>
                    <a:p>
                      <a:pPr algn="ctr"/>
                      <a:r>
                        <a:rPr lang="sv-SE" sz="2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algn="ctr" defTabSz="914400" rtl="0" eaLnBrk="1" latinLnBrk="0" hangingPunct="1"/>
                      <a:r>
                        <a:rPr lang="sv-SE" sz="2400" kern="1200" dirty="0">
                          <a:solidFill>
                            <a:schemeClr val="tx1"/>
                          </a:solidFill>
                          <a:latin typeface="+mn-lt"/>
                          <a:ea typeface="+mn-ea"/>
                          <a:cs typeface="+mn-cs"/>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marL="0" algn="ctr" defTabSz="914400" rtl="0" eaLnBrk="1" latinLnBrk="0" hangingPunct="1"/>
                      <a:r>
                        <a:rPr lang="sv-SE" sz="2400" kern="1200" dirty="0">
                          <a:solidFill>
                            <a:schemeClr val="tx1"/>
                          </a:solidFill>
                          <a:latin typeface="+mn-lt"/>
                          <a:ea typeface="+mn-ea"/>
                          <a:cs typeface="+mn-cs"/>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914400" rtl="0" eaLnBrk="1" latinLnBrk="0" hangingPunct="1"/>
                      <a:r>
                        <a:rPr lang="sv-SE" sz="2400" kern="1200" dirty="0">
                          <a:solidFill>
                            <a:schemeClr val="tx1"/>
                          </a:solidFill>
                          <a:latin typeface="+mn-lt"/>
                          <a:ea typeface="+mn-ea"/>
                          <a:cs typeface="+mn-cs"/>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914400" rtl="0" eaLnBrk="1" latinLnBrk="0" hangingPunct="1"/>
                      <a:r>
                        <a:rPr lang="sv-SE" sz="2400" kern="1200" dirty="0">
                          <a:solidFill>
                            <a:schemeClr val="tx1"/>
                          </a:solidFill>
                          <a:latin typeface="+mn-lt"/>
                          <a:ea typeface="+mn-ea"/>
                          <a:cs typeface="+mn-cs"/>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algn="ctr" defTabSz="914400" rtl="0" eaLnBrk="1" latinLnBrk="0" hangingPunct="1"/>
                      <a:r>
                        <a:rPr lang="sv-SE" sz="2400" kern="1200" dirty="0">
                          <a:solidFill>
                            <a:schemeClr val="tx1"/>
                          </a:solidFill>
                          <a:latin typeface="+mn-lt"/>
                          <a:ea typeface="+mn-ea"/>
                          <a:cs typeface="+mn-cs"/>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093946709"/>
                  </a:ext>
                </a:extLst>
              </a:tr>
              <a:tr h="532301">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1618280448"/>
                  </a:ext>
                </a:extLst>
              </a:tr>
              <a:tr h="532301">
                <a:tc>
                  <a:txBody>
                    <a:bodyPr/>
                    <a:lstStyle/>
                    <a:p>
                      <a:pPr marL="0" algn="ctr" defTabSz="914400" rtl="0" eaLnBrk="1" latinLnBrk="0" hangingPunct="1"/>
                      <a:r>
                        <a:rPr lang="sv-SE" sz="2400" kern="1200" dirty="0">
                          <a:solidFill>
                            <a:schemeClr val="tx1"/>
                          </a:solidFill>
                          <a:latin typeface="+mn-lt"/>
                          <a:ea typeface="+mn-ea"/>
                          <a:cs typeface="+mn-cs"/>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90202487"/>
                  </a:ext>
                </a:extLst>
              </a:tr>
              <a:tr h="532301">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1345929640"/>
                  </a:ext>
                </a:extLst>
              </a:tr>
              <a:tr h="532301">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914400" rtl="0" eaLnBrk="1" latinLnBrk="0" hangingPunct="1"/>
                      <a:r>
                        <a:rPr lang="sv-SE" sz="2400" kern="1200" dirty="0">
                          <a:solidFill>
                            <a:schemeClr val="tx1"/>
                          </a:solidFill>
                          <a:latin typeface="+mn-lt"/>
                          <a:ea typeface="+mn-ea"/>
                          <a:cs typeface="+mn-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algn="ctr" defTabSz="914400" rtl="0" eaLnBrk="1" latinLnBrk="0" hangingPunct="1"/>
                      <a:r>
                        <a:rPr lang="sv-SE" sz="2400" kern="1200" dirty="0">
                          <a:solidFill>
                            <a:schemeClr val="tx1"/>
                          </a:solidFill>
                          <a:latin typeface="+mn-lt"/>
                          <a:ea typeface="+mn-ea"/>
                          <a:cs typeface="+mn-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algn="ctr" defTabSz="914400" rtl="0" eaLnBrk="1" latinLnBrk="0" hangingPunct="1"/>
                      <a:r>
                        <a:rPr lang="sv-SE" sz="2400" kern="1200" dirty="0">
                          <a:solidFill>
                            <a:schemeClr val="tx1"/>
                          </a:solidFill>
                          <a:latin typeface="+mn-lt"/>
                          <a:ea typeface="+mn-ea"/>
                          <a:cs typeface="+mn-cs"/>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914400" rtl="0" eaLnBrk="1" latinLnBrk="0" hangingPunct="1"/>
                      <a:r>
                        <a:rPr lang="sv-SE" sz="2400" kern="1200" dirty="0">
                          <a:solidFill>
                            <a:schemeClr val="tx1"/>
                          </a:solidFill>
                          <a:latin typeface="+mn-lt"/>
                          <a:ea typeface="+mn-ea"/>
                          <a:cs typeface="+mn-cs"/>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4043005252"/>
                  </a:ext>
                </a:extLst>
              </a:tr>
              <a:tr h="532301">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r>
                        <a:rPr lang="sv-SE" sz="2400" kern="1200" dirty="0">
                          <a:solidFill>
                            <a:schemeClr val="tx1"/>
                          </a:solidFill>
                          <a:latin typeface="+mn-lt"/>
                          <a:ea typeface="+mn-ea"/>
                          <a:cs typeface="+mn-cs"/>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914400" rtl="0" eaLnBrk="1" latinLnBrk="0" hangingPunct="1"/>
                      <a:r>
                        <a:rPr lang="sv-SE" sz="2400" kern="1200" dirty="0">
                          <a:solidFill>
                            <a:schemeClr val="tx1"/>
                          </a:solidFill>
                          <a:latin typeface="+mn-lt"/>
                          <a:ea typeface="+mn-ea"/>
                          <a:cs typeface="+mn-cs"/>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algn="ctr" defTabSz="914400" rtl="0" eaLnBrk="1" latinLnBrk="0" hangingPunct="1"/>
                      <a:r>
                        <a:rPr lang="sv-SE" sz="2400" kern="1200" dirty="0">
                          <a:solidFill>
                            <a:schemeClr val="tx1"/>
                          </a:solidFill>
                          <a:latin typeface="+mn-lt"/>
                          <a:ea typeface="+mn-ea"/>
                          <a:cs typeface="+mn-cs"/>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914400" rtl="0" eaLnBrk="1" latinLnBrk="0" hangingPunct="1"/>
                      <a:r>
                        <a:rPr lang="sv-SE" sz="2400" kern="1200" dirty="0">
                          <a:solidFill>
                            <a:schemeClr val="tx1"/>
                          </a:solidFill>
                          <a:latin typeface="+mn-lt"/>
                          <a:ea typeface="+mn-ea"/>
                          <a:cs typeface="+mn-cs"/>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063904660"/>
                  </a:ext>
                </a:extLst>
              </a:tr>
            </a:tbl>
          </a:graphicData>
        </a:graphic>
      </p:graphicFrame>
      <p:sp>
        <p:nvSpPr>
          <p:cNvPr id="13" name="Rubrik 12">
            <a:extLst>
              <a:ext uri="{FF2B5EF4-FFF2-40B4-BE49-F238E27FC236}">
                <a16:creationId xmlns:a16="http://schemas.microsoft.com/office/drawing/2014/main" id="{9EDE2732-35F3-407C-9C64-9FF2B6B5452E}"/>
              </a:ext>
            </a:extLst>
          </p:cNvPr>
          <p:cNvSpPr>
            <a:spLocks noGrp="1"/>
          </p:cNvSpPr>
          <p:nvPr>
            <p:ph type="title"/>
          </p:nvPr>
        </p:nvSpPr>
        <p:spPr>
          <a:xfrm>
            <a:off x="836628" y="247447"/>
            <a:ext cx="10515600" cy="1325563"/>
          </a:xfrm>
        </p:spPr>
        <p:txBody>
          <a:bodyPr/>
          <a:lstStyle/>
          <a:p>
            <a:pPr algn="ctr"/>
            <a:r>
              <a:rPr lang="sv-SE" b="1" dirty="0" err="1"/>
              <a:t>Continuous</a:t>
            </a:r>
            <a:r>
              <a:rPr lang="sv-SE" b="1" dirty="0"/>
              <a:t> vs </a:t>
            </a:r>
            <a:r>
              <a:rPr lang="sv-SE" b="1" dirty="0" err="1"/>
              <a:t>Thematic</a:t>
            </a:r>
            <a:endParaRPr lang="sv-SE" b="1" dirty="0"/>
          </a:p>
        </p:txBody>
      </p:sp>
      <p:sp>
        <p:nvSpPr>
          <p:cNvPr id="2" name="textruta 1">
            <a:extLst>
              <a:ext uri="{FF2B5EF4-FFF2-40B4-BE49-F238E27FC236}">
                <a16:creationId xmlns:a16="http://schemas.microsoft.com/office/drawing/2014/main" id="{5A8D9B71-4783-40F3-BDA7-CE35C4325D21}"/>
              </a:ext>
            </a:extLst>
          </p:cNvPr>
          <p:cNvSpPr txBox="1"/>
          <p:nvPr/>
        </p:nvSpPr>
        <p:spPr>
          <a:xfrm>
            <a:off x="1656012" y="5002172"/>
            <a:ext cx="3909047" cy="1477328"/>
          </a:xfrm>
          <a:prstGeom prst="rect">
            <a:avLst/>
          </a:prstGeom>
          <a:noFill/>
        </p:spPr>
        <p:txBody>
          <a:bodyPr wrap="square" rtlCol="0">
            <a:spAutoFit/>
          </a:bodyPr>
          <a:lstStyle/>
          <a:p>
            <a:r>
              <a:rPr lang="sv-SE" dirty="0" err="1" smtClean="0"/>
              <a:t>e.g</a:t>
            </a:r>
            <a:r>
              <a:rPr lang="sv-SE" dirty="0" smtClean="0"/>
              <a:t>. </a:t>
            </a:r>
          </a:p>
          <a:p>
            <a:r>
              <a:rPr lang="sv-SE" dirty="0" smtClean="0"/>
              <a:t>0 </a:t>
            </a:r>
            <a:r>
              <a:rPr lang="sv-SE" dirty="0"/>
              <a:t>= </a:t>
            </a:r>
            <a:r>
              <a:rPr lang="sv-SE" dirty="0" err="1"/>
              <a:t>water</a:t>
            </a:r>
            <a:endParaRPr lang="sv-SE" dirty="0"/>
          </a:p>
          <a:p>
            <a:r>
              <a:rPr lang="sv-SE" dirty="0"/>
              <a:t>1 = </a:t>
            </a:r>
            <a:r>
              <a:rPr lang="sv-SE" dirty="0" err="1"/>
              <a:t>forest</a:t>
            </a:r>
            <a:r>
              <a:rPr lang="sv-SE" dirty="0"/>
              <a:t> </a:t>
            </a:r>
          </a:p>
          <a:p>
            <a:r>
              <a:rPr lang="sv-SE" dirty="0"/>
              <a:t>2 = </a:t>
            </a:r>
            <a:r>
              <a:rPr lang="sv-SE" dirty="0" err="1"/>
              <a:t>grass</a:t>
            </a:r>
            <a:endParaRPr lang="sv-SE" dirty="0"/>
          </a:p>
          <a:p>
            <a:r>
              <a:rPr lang="sv-SE" dirty="0"/>
              <a:t>3 = urban areas </a:t>
            </a:r>
          </a:p>
        </p:txBody>
      </p:sp>
    </p:spTree>
    <p:extLst>
      <p:ext uri="{BB962C8B-B14F-4D97-AF65-F5344CB8AC3E}">
        <p14:creationId xmlns:p14="http://schemas.microsoft.com/office/powerpoint/2010/main" val="23647258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graphicFrame>
        <p:nvGraphicFramePr>
          <p:cNvPr id="234" name="Google Shape;234;p13"/>
          <p:cNvGraphicFramePr/>
          <p:nvPr/>
        </p:nvGraphicFramePr>
        <p:xfrm>
          <a:off x="610997" y="1479858"/>
          <a:ext cx="5289575" cy="3698815"/>
        </p:xfrm>
        <a:graphic>
          <a:graphicData uri="http://schemas.openxmlformats.org/drawingml/2006/table">
            <a:tbl>
              <a:tblPr>
                <a:noFill/>
              </a:tblPr>
              <a:tblGrid>
                <a:gridCol w="467875">
                  <a:extLst>
                    <a:ext uri="{9D8B030D-6E8A-4147-A177-3AD203B41FA5}">
                      <a16:colId xmlns:a16="http://schemas.microsoft.com/office/drawing/2014/main" val="20000"/>
                    </a:ext>
                  </a:extLst>
                </a:gridCol>
                <a:gridCol w="2849025">
                  <a:extLst>
                    <a:ext uri="{9D8B030D-6E8A-4147-A177-3AD203B41FA5}">
                      <a16:colId xmlns:a16="http://schemas.microsoft.com/office/drawing/2014/main" val="20001"/>
                    </a:ext>
                  </a:extLst>
                </a:gridCol>
                <a:gridCol w="1972675">
                  <a:extLst>
                    <a:ext uri="{9D8B030D-6E8A-4147-A177-3AD203B41FA5}">
                      <a16:colId xmlns:a16="http://schemas.microsoft.com/office/drawing/2014/main" val="20002"/>
                    </a:ext>
                  </a:extLst>
                </a:gridCol>
              </a:tblGrid>
              <a:tr h="238625">
                <a:tc>
                  <a:txBody>
                    <a:bodyPr/>
                    <a:lstStyle/>
                    <a:p>
                      <a:pPr marL="0" marR="0" lvl="0" indent="0" algn="ctr" rtl="0">
                        <a:spcBef>
                          <a:spcPts val="0"/>
                        </a:spcBef>
                        <a:spcAft>
                          <a:spcPts val="0"/>
                        </a:spcAft>
                        <a:buNone/>
                      </a:pPr>
                      <a:r>
                        <a:rPr lang="en-US" sz="2000" b="1" u="none" strike="noStrike" cap="none"/>
                        <a:t>#</a:t>
                      </a:r>
                      <a:endParaRPr sz="2000" b="1"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b="1" u="none" strike="noStrike" cap="none"/>
                        <a:t>Dataset</a:t>
                      </a:r>
                      <a:endParaRPr sz="2000" b="1"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b="1" u="none" strike="noStrike" cap="none"/>
                        <a:t>Type</a:t>
                      </a:r>
                      <a:endParaRPr sz="2000" b="1"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0"/>
                  </a:ext>
                </a:extLst>
              </a:tr>
              <a:tr h="438000">
                <a:tc>
                  <a:txBody>
                    <a:bodyPr/>
                    <a:lstStyle/>
                    <a:p>
                      <a:pPr marL="0" marR="0" lvl="0" indent="0" algn="ctr" rtl="0">
                        <a:spcBef>
                          <a:spcPts val="0"/>
                        </a:spcBef>
                        <a:spcAft>
                          <a:spcPts val="0"/>
                        </a:spcAft>
                        <a:buNone/>
                      </a:pPr>
                      <a:r>
                        <a:rPr lang="en-US" sz="1600" u="none" strike="noStrike" cap="none"/>
                        <a:t>1</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Population density &amp; distribution</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Raster</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1"/>
                  </a:ext>
                </a:extLst>
              </a:tr>
              <a:tr h="467900">
                <a:tc>
                  <a:txBody>
                    <a:bodyPr/>
                    <a:lstStyle/>
                    <a:p>
                      <a:pPr marL="0" marR="0" lvl="0" indent="0" algn="ctr" rtl="0">
                        <a:spcBef>
                          <a:spcPts val="0"/>
                        </a:spcBef>
                        <a:spcAft>
                          <a:spcPts val="0"/>
                        </a:spcAft>
                        <a:buNone/>
                      </a:pPr>
                      <a:r>
                        <a:rPr lang="en-US" sz="1600" u="none" strike="noStrike" cap="none"/>
                        <a:t>2</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Administrative boundaries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Raster </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2"/>
                  </a:ext>
                </a:extLst>
              </a:tr>
              <a:tr h="349575">
                <a:tc>
                  <a:txBody>
                    <a:bodyPr/>
                    <a:lstStyle/>
                    <a:p>
                      <a:pPr marL="0" marR="0" lvl="0" indent="0" algn="ctr" rtl="0">
                        <a:spcBef>
                          <a:spcPts val="0"/>
                        </a:spcBef>
                        <a:spcAft>
                          <a:spcPts val="0"/>
                        </a:spcAft>
                        <a:buNone/>
                      </a:pPr>
                      <a:r>
                        <a:rPr lang="en-US" sz="1600" u="none" strike="noStrike" cap="none"/>
                        <a:t>3</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Existing grid network</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Line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3"/>
                  </a:ext>
                </a:extLst>
              </a:tr>
              <a:tr h="438000">
                <a:tc>
                  <a:txBody>
                    <a:bodyPr/>
                    <a:lstStyle/>
                    <a:p>
                      <a:pPr marL="0" marR="0" lvl="0" indent="0" algn="ctr" rtl="0">
                        <a:spcBef>
                          <a:spcPts val="0"/>
                        </a:spcBef>
                        <a:spcAft>
                          <a:spcPts val="0"/>
                        </a:spcAft>
                        <a:buNone/>
                      </a:pPr>
                      <a:r>
                        <a:rPr lang="en-US" sz="1600" u="none" strike="noStrike" cap="none"/>
                        <a:t>4</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Substations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Point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4"/>
                  </a:ext>
                </a:extLst>
              </a:tr>
              <a:tr h="438000">
                <a:tc>
                  <a:txBody>
                    <a:bodyPr/>
                    <a:lstStyle/>
                    <a:p>
                      <a:pPr marL="0" marR="0" lvl="0" indent="0" algn="ctr" rtl="0">
                        <a:spcBef>
                          <a:spcPts val="0"/>
                        </a:spcBef>
                        <a:spcAft>
                          <a:spcPts val="0"/>
                        </a:spcAft>
                        <a:buNone/>
                      </a:pPr>
                      <a:r>
                        <a:rPr lang="en-US" sz="1600" u="none" strike="noStrike" cap="none"/>
                        <a:t>5</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Power plants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Point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5"/>
                  </a:ext>
                </a:extLst>
              </a:tr>
              <a:tr h="438000">
                <a:tc>
                  <a:txBody>
                    <a:bodyPr/>
                    <a:lstStyle/>
                    <a:p>
                      <a:pPr marL="0" marR="0" lvl="0" indent="0" algn="ctr" rtl="0">
                        <a:spcBef>
                          <a:spcPts val="0"/>
                        </a:spcBef>
                        <a:spcAft>
                          <a:spcPts val="0"/>
                        </a:spcAft>
                        <a:buNone/>
                      </a:pPr>
                      <a:r>
                        <a:rPr lang="en-US" sz="1600" u="none" strike="noStrike" cap="none"/>
                        <a:t>6</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Mines &amp; Queries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Point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6"/>
                  </a:ext>
                </a:extLst>
              </a:tr>
              <a:tr h="347850">
                <a:tc>
                  <a:txBody>
                    <a:bodyPr/>
                    <a:lstStyle/>
                    <a:p>
                      <a:pPr marL="0" marR="0" lvl="0" indent="0" algn="ctr" rtl="0">
                        <a:spcBef>
                          <a:spcPts val="0"/>
                        </a:spcBef>
                        <a:spcAft>
                          <a:spcPts val="0"/>
                        </a:spcAft>
                        <a:buNone/>
                      </a:pPr>
                      <a:r>
                        <a:rPr lang="en-US" sz="1600" u="none" strike="noStrike" cap="none"/>
                        <a:t>7</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Roads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Line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7"/>
                  </a:ext>
                </a:extLst>
              </a:tr>
              <a:tr h="347850">
                <a:tc>
                  <a:txBody>
                    <a:bodyPr/>
                    <a:lstStyle/>
                    <a:p>
                      <a:pPr marL="0" marR="0" lvl="0" indent="0" algn="ctr" rtl="0">
                        <a:spcBef>
                          <a:spcPts val="0"/>
                        </a:spcBef>
                        <a:spcAft>
                          <a:spcPts val="0"/>
                        </a:spcAft>
                        <a:buNone/>
                      </a:pPr>
                      <a:r>
                        <a:rPr lang="en-US" sz="1600" u="none" strike="noStrike" cap="none"/>
                        <a:t>8</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Planned grid network </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1800" u="none" strike="noStrike" cap="none"/>
                        <a:t>Line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8"/>
                  </a:ext>
                </a:extLst>
              </a:tr>
            </a:tbl>
          </a:graphicData>
        </a:graphic>
      </p:graphicFrame>
      <p:sp>
        <p:nvSpPr>
          <p:cNvPr id="235" name="Google Shape;235;p13"/>
          <p:cNvSpPr txBox="1">
            <a:spLocks noGrp="1"/>
          </p:cNvSpPr>
          <p:nvPr>
            <p:ph type="sldNum" idx="12"/>
          </p:nvPr>
        </p:nvSpPr>
        <p:spPr>
          <a:xfrm>
            <a:off x="9361677" y="6407154"/>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236" name="Google Shape;236;p13"/>
          <p:cNvSpPr txBox="1"/>
          <p:nvPr/>
        </p:nvSpPr>
        <p:spPr>
          <a:xfrm>
            <a:off x="1680369" y="265891"/>
            <a:ext cx="8786666" cy="4478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700"/>
              <a:buFont typeface="Arial"/>
              <a:buNone/>
            </a:pPr>
            <a:r>
              <a:rPr lang="en-US" sz="2700" b="1">
                <a:solidFill>
                  <a:schemeClr val="dk1"/>
                </a:solidFill>
                <a:latin typeface="Calibri"/>
                <a:ea typeface="Calibri"/>
                <a:cs typeface="Calibri"/>
                <a:sym typeface="Calibri"/>
              </a:rPr>
              <a:t>Step 1</a:t>
            </a:r>
            <a:r>
              <a:rPr lang="en-US" sz="2700">
                <a:solidFill>
                  <a:schemeClr val="dk1"/>
                </a:solidFill>
                <a:latin typeface="Calibri"/>
                <a:ea typeface="Calibri"/>
                <a:cs typeface="Calibri"/>
                <a:sym typeface="Calibri"/>
              </a:rPr>
              <a:t>. Acquire the necessary GIS data for the area of interest</a:t>
            </a:r>
            <a:endParaRPr/>
          </a:p>
        </p:txBody>
      </p:sp>
      <p:graphicFrame>
        <p:nvGraphicFramePr>
          <p:cNvPr id="237" name="Google Shape;237;p13"/>
          <p:cNvGraphicFramePr/>
          <p:nvPr/>
        </p:nvGraphicFramePr>
        <p:xfrm>
          <a:off x="6234758" y="1798419"/>
          <a:ext cx="5272875" cy="3358725"/>
        </p:xfrm>
        <a:graphic>
          <a:graphicData uri="http://schemas.openxmlformats.org/drawingml/2006/table">
            <a:tbl>
              <a:tblPr>
                <a:noFill/>
              </a:tblPr>
              <a:tblGrid>
                <a:gridCol w="466400">
                  <a:extLst>
                    <a:ext uri="{9D8B030D-6E8A-4147-A177-3AD203B41FA5}">
                      <a16:colId xmlns:a16="http://schemas.microsoft.com/office/drawing/2014/main" val="20000"/>
                    </a:ext>
                  </a:extLst>
                </a:gridCol>
                <a:gridCol w="2840025">
                  <a:extLst>
                    <a:ext uri="{9D8B030D-6E8A-4147-A177-3AD203B41FA5}">
                      <a16:colId xmlns:a16="http://schemas.microsoft.com/office/drawing/2014/main" val="20001"/>
                    </a:ext>
                  </a:extLst>
                </a:gridCol>
                <a:gridCol w="1966450">
                  <a:extLst>
                    <a:ext uri="{9D8B030D-6E8A-4147-A177-3AD203B41FA5}">
                      <a16:colId xmlns:a16="http://schemas.microsoft.com/office/drawing/2014/main" val="20002"/>
                    </a:ext>
                  </a:extLst>
                </a:gridCol>
              </a:tblGrid>
              <a:tr h="462175">
                <a:tc>
                  <a:txBody>
                    <a:bodyPr/>
                    <a:lstStyle/>
                    <a:p>
                      <a:pPr marL="0" marR="0" lvl="0" indent="0" algn="ctr" rtl="0">
                        <a:spcBef>
                          <a:spcPts val="0"/>
                        </a:spcBef>
                        <a:spcAft>
                          <a:spcPts val="0"/>
                        </a:spcAft>
                        <a:buNone/>
                      </a:pPr>
                      <a:r>
                        <a:rPr lang="en-US" sz="1800" u="none" strike="noStrike" cap="none"/>
                        <a:t>9</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Nighttime lights</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0"/>
                  </a:ext>
                </a:extLst>
              </a:tr>
              <a:tr h="406400">
                <a:tc>
                  <a:txBody>
                    <a:bodyPr/>
                    <a:lstStyle/>
                    <a:p>
                      <a:pPr marL="0" marR="0" lvl="0" indent="0" algn="ctr" rtl="0">
                        <a:spcBef>
                          <a:spcPts val="0"/>
                        </a:spcBef>
                        <a:spcAft>
                          <a:spcPts val="0"/>
                        </a:spcAft>
                        <a:buNone/>
                      </a:pPr>
                      <a:r>
                        <a:rPr lang="en-US" sz="1800" u="none" strike="noStrike" cap="none"/>
                        <a:t>10</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GHI</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1"/>
                  </a:ext>
                </a:extLst>
              </a:tr>
              <a:tr h="402575">
                <a:tc>
                  <a:txBody>
                    <a:bodyPr/>
                    <a:lstStyle/>
                    <a:p>
                      <a:pPr marL="0" marR="0" lvl="0" indent="0" algn="ctr" rtl="0">
                        <a:spcBef>
                          <a:spcPts val="0"/>
                        </a:spcBef>
                        <a:spcAft>
                          <a:spcPts val="0"/>
                        </a:spcAft>
                        <a:buNone/>
                      </a:pPr>
                      <a:r>
                        <a:rPr lang="en-US" sz="1800" u="none" strike="noStrike" cap="none"/>
                        <a:t>11</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Wind speed</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2"/>
                  </a:ext>
                </a:extLst>
              </a:tr>
              <a:tr h="438650">
                <a:tc>
                  <a:txBody>
                    <a:bodyPr/>
                    <a:lstStyle/>
                    <a:p>
                      <a:pPr marL="0" marR="0" lvl="0" indent="0" algn="ctr" rtl="0">
                        <a:spcBef>
                          <a:spcPts val="0"/>
                        </a:spcBef>
                        <a:spcAft>
                          <a:spcPts val="0"/>
                        </a:spcAft>
                        <a:buNone/>
                      </a:pPr>
                      <a:r>
                        <a:rPr lang="en-US" sz="1800" u="none" strike="noStrike" cap="none"/>
                        <a:t>12</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Hydro power potential</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Point shapefile</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3"/>
                  </a:ext>
                </a:extLst>
              </a:tr>
              <a:tr h="441475">
                <a:tc>
                  <a:txBody>
                    <a:bodyPr/>
                    <a:lstStyle/>
                    <a:p>
                      <a:pPr marL="0" marR="0" lvl="0" indent="0" algn="ctr" rtl="0">
                        <a:spcBef>
                          <a:spcPts val="0"/>
                        </a:spcBef>
                        <a:spcAft>
                          <a:spcPts val="0"/>
                        </a:spcAft>
                        <a:buNone/>
                      </a:pPr>
                      <a:r>
                        <a:rPr lang="en-US" sz="1800" u="none" strike="noStrike" cap="none"/>
                        <a:t>13</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Travel time</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4"/>
                  </a:ext>
                </a:extLst>
              </a:tr>
              <a:tr h="428775">
                <a:tc>
                  <a:txBody>
                    <a:bodyPr/>
                    <a:lstStyle/>
                    <a:p>
                      <a:pPr marL="0" marR="0" lvl="0" indent="0" algn="ctr" rtl="0">
                        <a:spcBef>
                          <a:spcPts val="0"/>
                        </a:spcBef>
                        <a:spcAft>
                          <a:spcPts val="0"/>
                        </a:spcAft>
                        <a:buNone/>
                      </a:pPr>
                      <a:r>
                        <a:rPr lang="en-US" sz="1800" u="none" strike="noStrike" cap="none"/>
                        <a:t>14</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Elevation Map</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5"/>
                  </a:ext>
                </a:extLst>
              </a:tr>
              <a:tr h="363300">
                <a:tc>
                  <a:txBody>
                    <a:bodyPr/>
                    <a:lstStyle/>
                    <a:p>
                      <a:pPr marL="0" marR="0" lvl="0" indent="0" algn="ctr" rtl="0">
                        <a:spcBef>
                          <a:spcPts val="0"/>
                        </a:spcBef>
                        <a:spcAft>
                          <a:spcPts val="0"/>
                        </a:spcAft>
                        <a:buNone/>
                      </a:pPr>
                      <a:r>
                        <a:rPr lang="en-US" sz="1800" u="none" strike="noStrike" cap="none"/>
                        <a:t>15</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Slope</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6"/>
                  </a:ext>
                </a:extLst>
              </a:tr>
              <a:tr h="415375">
                <a:tc>
                  <a:txBody>
                    <a:bodyPr/>
                    <a:lstStyle/>
                    <a:p>
                      <a:pPr marL="0" marR="0" lvl="0" indent="0" algn="ctr" rtl="0">
                        <a:spcBef>
                          <a:spcPts val="0"/>
                        </a:spcBef>
                        <a:spcAft>
                          <a:spcPts val="0"/>
                        </a:spcAft>
                        <a:buNone/>
                      </a:pPr>
                      <a:r>
                        <a:rPr lang="en-US" sz="1800" u="none" strike="noStrike" cap="none"/>
                        <a:t>16</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Land Cover</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7"/>
                  </a:ext>
                </a:extLst>
              </a:tr>
            </a:tbl>
          </a:graphicData>
        </a:graphic>
      </p:graphicFrame>
      <p:graphicFrame>
        <p:nvGraphicFramePr>
          <p:cNvPr id="238" name="Google Shape;238;p13"/>
          <p:cNvGraphicFramePr/>
          <p:nvPr/>
        </p:nvGraphicFramePr>
        <p:xfrm>
          <a:off x="6218048" y="1479858"/>
          <a:ext cx="5289575" cy="313900"/>
        </p:xfrm>
        <a:graphic>
          <a:graphicData uri="http://schemas.openxmlformats.org/drawingml/2006/table">
            <a:tbl>
              <a:tblPr>
                <a:noFill/>
              </a:tblPr>
              <a:tblGrid>
                <a:gridCol w="467875">
                  <a:extLst>
                    <a:ext uri="{9D8B030D-6E8A-4147-A177-3AD203B41FA5}">
                      <a16:colId xmlns:a16="http://schemas.microsoft.com/office/drawing/2014/main" val="20000"/>
                    </a:ext>
                  </a:extLst>
                </a:gridCol>
                <a:gridCol w="2849025">
                  <a:extLst>
                    <a:ext uri="{9D8B030D-6E8A-4147-A177-3AD203B41FA5}">
                      <a16:colId xmlns:a16="http://schemas.microsoft.com/office/drawing/2014/main" val="20001"/>
                    </a:ext>
                  </a:extLst>
                </a:gridCol>
                <a:gridCol w="1972675">
                  <a:extLst>
                    <a:ext uri="{9D8B030D-6E8A-4147-A177-3AD203B41FA5}">
                      <a16:colId xmlns:a16="http://schemas.microsoft.com/office/drawing/2014/main" val="20002"/>
                    </a:ext>
                  </a:extLst>
                </a:gridCol>
              </a:tblGrid>
              <a:tr h="238625">
                <a:tc>
                  <a:txBody>
                    <a:bodyPr/>
                    <a:lstStyle/>
                    <a:p>
                      <a:pPr marL="0" marR="0" lvl="0" indent="0" algn="ctr" rtl="0">
                        <a:spcBef>
                          <a:spcPts val="0"/>
                        </a:spcBef>
                        <a:spcAft>
                          <a:spcPts val="0"/>
                        </a:spcAft>
                        <a:buNone/>
                      </a:pPr>
                      <a:r>
                        <a:rPr lang="en-US" sz="2000" b="1" u="none" strike="noStrike" cap="none"/>
                        <a:t>#</a:t>
                      </a:r>
                      <a:endParaRPr sz="2000" b="1"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b="1" u="none" strike="noStrike" cap="none"/>
                        <a:t>Dataset</a:t>
                      </a:r>
                      <a:endParaRPr sz="2000" b="1"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spcBef>
                          <a:spcPts val="0"/>
                        </a:spcBef>
                        <a:spcAft>
                          <a:spcPts val="0"/>
                        </a:spcAft>
                        <a:buNone/>
                      </a:pPr>
                      <a:r>
                        <a:rPr lang="en-US" sz="2000" b="1" u="none" strike="noStrike" cap="none"/>
                        <a:t>Type</a:t>
                      </a:r>
                      <a:endParaRPr sz="2000" b="1"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0"/>
                  </a:ext>
                </a:extLst>
              </a:tr>
            </a:tbl>
          </a:graphicData>
        </a:graphic>
      </p:graphicFrame>
      <p:sp>
        <p:nvSpPr>
          <p:cNvPr id="239" name="Google Shape;239;p13"/>
          <p:cNvSpPr txBox="1"/>
          <p:nvPr/>
        </p:nvSpPr>
        <p:spPr>
          <a:xfrm>
            <a:off x="1280097" y="5628712"/>
            <a:ext cx="9587209" cy="784520"/>
          </a:xfrm>
          <a:prstGeom prst="rect">
            <a:avLst/>
          </a:prstGeom>
          <a:noFill/>
          <a:ln>
            <a:noFill/>
          </a:ln>
        </p:spPr>
        <p:txBody>
          <a:bodyPr spcFirstLastPara="1" wrap="square" lIns="91375" tIns="45675" rIns="91375" bIns="45675" anchor="t" anchorCtr="0">
            <a:noAutofit/>
          </a:bodyPr>
          <a:lstStyle/>
          <a:p>
            <a:pPr marL="0" marR="0" lvl="0" indent="0" algn="ctr" rtl="0">
              <a:lnSpc>
                <a:spcPct val="90000"/>
              </a:lnSpc>
              <a:spcBef>
                <a:spcPts val="0"/>
              </a:spcBef>
              <a:spcAft>
                <a:spcPts val="0"/>
              </a:spcAft>
              <a:buClr>
                <a:schemeClr val="dk1"/>
              </a:buClr>
              <a:buSzPts val="2400"/>
              <a:buFont typeface="Arial"/>
              <a:buNone/>
            </a:pPr>
            <a:r>
              <a:rPr lang="en-US" sz="2400" b="1">
                <a:solidFill>
                  <a:schemeClr val="dk1"/>
                </a:solidFill>
                <a:latin typeface="Calibri"/>
                <a:ea typeface="Calibri"/>
                <a:cs typeface="Calibri"/>
                <a:sym typeface="Calibri"/>
              </a:rPr>
              <a:t>GIS data requirements may vary depending on the objective of the electrification study</a:t>
            </a:r>
            <a:endParaRPr sz="24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3634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246" name="Google Shape;246;p14"/>
          <p:cNvSpPr txBox="1"/>
          <p:nvPr/>
        </p:nvSpPr>
        <p:spPr>
          <a:xfrm>
            <a:off x="6286497" y="5257686"/>
            <a:ext cx="5580255" cy="518565"/>
          </a:xfrm>
          <a:prstGeom prst="rect">
            <a:avLst/>
          </a:prstGeom>
          <a:noFill/>
          <a:ln>
            <a:noFill/>
          </a:ln>
        </p:spPr>
        <p:txBody>
          <a:bodyPr spcFirstLastPara="1" wrap="square" lIns="91375" tIns="45675" rIns="91375" bIns="45675" anchor="t" anchorCtr="0">
            <a:noAutofit/>
          </a:bodyPr>
          <a:lstStyle/>
          <a:p>
            <a:pPr marL="0" marR="0" lvl="0" indent="0" algn="l" rtl="0">
              <a:lnSpc>
                <a:spcPct val="90000"/>
              </a:lnSpc>
              <a:spcBef>
                <a:spcPts val="0"/>
              </a:spcBef>
              <a:spcAft>
                <a:spcPts val="0"/>
              </a:spcAft>
              <a:buClr>
                <a:schemeClr val="dk1"/>
              </a:buClr>
              <a:buSzPts val="2200"/>
              <a:buFont typeface="Arial"/>
              <a:buNone/>
            </a:pPr>
            <a:endParaRPr sz="2200">
              <a:solidFill>
                <a:schemeClr val="dk1"/>
              </a:solidFill>
              <a:latin typeface="Calibri"/>
              <a:ea typeface="Calibri"/>
              <a:cs typeface="Calibri"/>
              <a:sym typeface="Calibri"/>
            </a:endParaRPr>
          </a:p>
        </p:txBody>
      </p:sp>
      <p:sp>
        <p:nvSpPr>
          <p:cNvPr id="247" name="Google Shape;247;p14"/>
          <p:cNvSpPr txBox="1"/>
          <p:nvPr/>
        </p:nvSpPr>
        <p:spPr>
          <a:xfrm>
            <a:off x="1072795" y="354149"/>
            <a:ext cx="10427404" cy="4478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700"/>
              <a:buFont typeface="Arial"/>
              <a:buNone/>
            </a:pPr>
            <a:r>
              <a:rPr lang="en-US" sz="2700" b="1">
                <a:solidFill>
                  <a:schemeClr val="dk1"/>
                </a:solidFill>
                <a:latin typeface="Calibri"/>
                <a:ea typeface="Calibri"/>
                <a:cs typeface="Calibri"/>
                <a:sym typeface="Calibri"/>
              </a:rPr>
              <a:t>Step 2</a:t>
            </a:r>
            <a:r>
              <a:rPr lang="en-US" sz="2700">
                <a:solidFill>
                  <a:schemeClr val="dk1"/>
                </a:solidFill>
                <a:latin typeface="Calibri"/>
                <a:ea typeface="Calibri"/>
                <a:cs typeface="Calibri"/>
                <a:sym typeface="Calibri"/>
              </a:rPr>
              <a:t>. Use GIS techniques to extract useful information for the analysis</a:t>
            </a:r>
            <a:endParaRPr/>
          </a:p>
          <a:p>
            <a:pPr marL="0" marR="0" lvl="0" indent="0" algn="l" rtl="0">
              <a:lnSpc>
                <a:spcPct val="90000"/>
              </a:lnSpc>
              <a:spcBef>
                <a:spcPts val="1600"/>
              </a:spcBef>
              <a:spcAft>
                <a:spcPts val="0"/>
              </a:spcAft>
              <a:buClr>
                <a:schemeClr val="dk1"/>
              </a:buClr>
              <a:buSzPts val="2200"/>
              <a:buFont typeface="Arial"/>
              <a:buNone/>
            </a:pPr>
            <a:endParaRPr sz="2200">
              <a:solidFill>
                <a:schemeClr val="dk1"/>
              </a:solidFill>
              <a:latin typeface="Calibri"/>
              <a:ea typeface="Calibri"/>
              <a:cs typeface="Calibri"/>
              <a:sym typeface="Calibri"/>
            </a:endParaRPr>
          </a:p>
        </p:txBody>
      </p:sp>
      <p:sp>
        <p:nvSpPr>
          <p:cNvPr id="248" name="Google Shape;248;p14"/>
          <p:cNvSpPr txBox="1"/>
          <p:nvPr/>
        </p:nvSpPr>
        <p:spPr>
          <a:xfrm>
            <a:off x="3806003" y="888644"/>
            <a:ext cx="4643461" cy="4478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200"/>
              <a:buFont typeface="Arial"/>
              <a:buNone/>
            </a:pPr>
            <a:r>
              <a:rPr lang="en-US" sz="2200">
                <a:solidFill>
                  <a:schemeClr val="dk1"/>
                </a:solidFill>
                <a:latin typeface="Calibri"/>
                <a:ea typeface="Calibri"/>
                <a:cs typeface="Calibri"/>
                <a:sym typeface="Calibri"/>
              </a:rPr>
              <a:t>(the data are transferred to excel/csv)</a:t>
            </a:r>
            <a:endParaRPr sz="2200">
              <a:solidFill>
                <a:schemeClr val="dk1"/>
              </a:solidFill>
              <a:latin typeface="Calibri"/>
              <a:ea typeface="Calibri"/>
              <a:cs typeface="Calibri"/>
              <a:sym typeface="Calibri"/>
            </a:endParaRPr>
          </a:p>
          <a:p>
            <a:pPr marL="0" marR="0" lvl="0" indent="0" algn="l" rtl="0">
              <a:lnSpc>
                <a:spcPct val="90000"/>
              </a:lnSpc>
              <a:spcBef>
                <a:spcPts val="1600"/>
              </a:spcBef>
              <a:spcAft>
                <a:spcPts val="0"/>
              </a:spcAft>
              <a:buClr>
                <a:schemeClr val="dk1"/>
              </a:buClr>
              <a:buSzPts val="2200"/>
              <a:buFont typeface="Arial"/>
              <a:buNone/>
            </a:pPr>
            <a:endParaRPr sz="2200">
              <a:solidFill>
                <a:schemeClr val="dk1"/>
              </a:solidFill>
              <a:latin typeface="Calibri"/>
              <a:ea typeface="Calibri"/>
              <a:cs typeface="Calibri"/>
              <a:sym typeface="Calibri"/>
            </a:endParaRPr>
          </a:p>
        </p:txBody>
      </p:sp>
      <p:graphicFrame>
        <p:nvGraphicFramePr>
          <p:cNvPr id="249" name="Google Shape;249;p14"/>
          <p:cNvGraphicFramePr/>
          <p:nvPr/>
        </p:nvGraphicFramePr>
        <p:xfrm>
          <a:off x="1929283" y="2629986"/>
          <a:ext cx="1661575" cy="2311925"/>
        </p:xfrm>
        <a:graphic>
          <a:graphicData uri="http://schemas.openxmlformats.org/drawingml/2006/table">
            <a:tbl>
              <a:tblPr>
                <a:noFill/>
              </a:tblPr>
              <a:tblGrid>
                <a:gridCol w="746650">
                  <a:extLst>
                    <a:ext uri="{9D8B030D-6E8A-4147-A177-3AD203B41FA5}">
                      <a16:colId xmlns:a16="http://schemas.microsoft.com/office/drawing/2014/main" val="20000"/>
                    </a:ext>
                  </a:extLst>
                </a:gridCol>
                <a:gridCol w="914925">
                  <a:extLst>
                    <a:ext uri="{9D8B030D-6E8A-4147-A177-3AD203B41FA5}">
                      <a16:colId xmlns:a16="http://schemas.microsoft.com/office/drawing/2014/main" val="20001"/>
                    </a:ext>
                  </a:extLst>
                </a:gridCol>
              </a:tblGrid>
              <a:tr h="599375">
                <a:tc>
                  <a:txBody>
                    <a:bodyPr/>
                    <a:lstStyle/>
                    <a:p>
                      <a:pPr marL="0" marR="0" lvl="0" indent="0" algn="ctr" rtl="0">
                        <a:spcBef>
                          <a:spcPts val="0"/>
                        </a:spcBef>
                        <a:spcAft>
                          <a:spcPts val="0"/>
                        </a:spcAft>
                        <a:buNone/>
                      </a:pPr>
                      <a:r>
                        <a:rPr lang="en-US" sz="1000" b="1" u="none" strike="noStrike" cap="none"/>
                        <a:t>Population (2010)</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b="1" u="none" strike="noStrike" cap="none"/>
                        <a:t>Country</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0"/>
                  </a:ext>
                </a:extLst>
              </a:tr>
              <a:tr h="285425">
                <a:tc>
                  <a:txBody>
                    <a:bodyPr/>
                    <a:lstStyle/>
                    <a:p>
                      <a:pPr marL="0" marR="0" lvl="0" indent="0" algn="ctr" rtl="0">
                        <a:spcBef>
                          <a:spcPts val="0"/>
                        </a:spcBef>
                        <a:spcAft>
                          <a:spcPts val="0"/>
                        </a:spcAft>
                        <a:buNone/>
                      </a:pPr>
                      <a:r>
                        <a:rPr lang="en-US" sz="1000" u="none" strike="noStrike" cap="none"/>
                        <a:t>0</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Kenya</a:t>
                      </a:r>
                      <a:endParaRPr sz="1000" b="0" i="0" u="none" strike="noStrike" cap="none">
                        <a:solidFill>
                          <a:srgbClr val="000000"/>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1"/>
                  </a:ext>
                </a:extLst>
              </a:tr>
              <a:tr h="285425">
                <a:tc>
                  <a:txBody>
                    <a:bodyPr/>
                    <a:lstStyle/>
                    <a:p>
                      <a:pPr marL="0" marR="0" lvl="0" indent="0" algn="ctr" rtl="0">
                        <a:spcBef>
                          <a:spcPts val="0"/>
                        </a:spcBef>
                        <a:spcAft>
                          <a:spcPts val="0"/>
                        </a:spcAft>
                        <a:buNone/>
                      </a:pPr>
                      <a:r>
                        <a:rPr lang="en-US" sz="1000" u="none" strike="noStrike" cap="none"/>
                        <a:t>388</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Kenya</a:t>
                      </a:r>
                      <a:endParaRPr sz="1000" b="0" i="0" u="none" strike="noStrike" cap="none">
                        <a:solidFill>
                          <a:srgbClr val="000000"/>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2"/>
                  </a:ext>
                </a:extLst>
              </a:tr>
              <a:tr h="285425">
                <a:tc>
                  <a:txBody>
                    <a:bodyPr/>
                    <a:lstStyle/>
                    <a:p>
                      <a:pPr marL="0" marR="0" lvl="0" indent="0" algn="ctr" rtl="0">
                        <a:spcBef>
                          <a:spcPts val="0"/>
                        </a:spcBef>
                        <a:spcAft>
                          <a:spcPts val="0"/>
                        </a:spcAft>
                        <a:buNone/>
                      </a:pPr>
                      <a:r>
                        <a:rPr lang="en-US" sz="1000" u="none" strike="noStrike" cap="none"/>
                        <a:t>2,136</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Kenya</a:t>
                      </a:r>
                      <a:endParaRPr sz="1000" b="0" i="0" u="none" strike="noStrike" cap="none">
                        <a:solidFill>
                          <a:srgbClr val="000000"/>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3"/>
                  </a:ext>
                </a:extLst>
              </a:tr>
              <a:tr h="285425">
                <a:tc>
                  <a:txBody>
                    <a:bodyPr/>
                    <a:lstStyle/>
                    <a:p>
                      <a:pPr marL="0" marR="0" lvl="0" indent="0" algn="ctr" rtl="0">
                        <a:spcBef>
                          <a:spcPts val="0"/>
                        </a:spcBef>
                        <a:spcAft>
                          <a:spcPts val="0"/>
                        </a:spcAft>
                        <a:buNone/>
                      </a:pPr>
                      <a:r>
                        <a:rPr lang="en-US" sz="1000" u="none" strike="noStrike" cap="none"/>
                        <a:t>2,139</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Kenya</a:t>
                      </a:r>
                      <a:endParaRPr sz="1000" b="0" i="0" u="none" strike="noStrike" cap="none">
                        <a:solidFill>
                          <a:srgbClr val="000000"/>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4"/>
                  </a:ext>
                </a:extLst>
              </a:tr>
              <a:tr h="285425">
                <a:tc>
                  <a:txBody>
                    <a:bodyPr/>
                    <a:lstStyle/>
                    <a:p>
                      <a:pPr marL="0" marR="0" lvl="0" indent="0" algn="ctr" rtl="0">
                        <a:spcBef>
                          <a:spcPts val="0"/>
                        </a:spcBef>
                        <a:spcAft>
                          <a:spcPts val="0"/>
                        </a:spcAft>
                        <a:buNone/>
                      </a:pPr>
                      <a:r>
                        <a:rPr lang="en-US" sz="1000" u="none" strike="noStrike" cap="none"/>
                        <a:t>280,088</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Kenya</a:t>
                      </a:r>
                      <a:endParaRPr sz="1000" b="0" i="0" u="none" strike="noStrike" cap="none">
                        <a:solidFill>
                          <a:srgbClr val="000000"/>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5"/>
                  </a:ext>
                </a:extLst>
              </a:tr>
              <a:tr h="285425">
                <a:tc>
                  <a:txBody>
                    <a:bodyPr/>
                    <a:lstStyle/>
                    <a:p>
                      <a:pPr marL="0" marR="0" lvl="0" indent="0" algn="ctr" rtl="0">
                        <a:spcBef>
                          <a:spcPts val="0"/>
                        </a:spcBef>
                        <a:spcAft>
                          <a:spcPts val="0"/>
                        </a:spcAft>
                        <a:buNone/>
                      </a:pPr>
                      <a:r>
                        <a:rPr lang="en-US" sz="1000" u="none" strike="noStrike" cap="none"/>
                        <a:t>543,581</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Kenya</a:t>
                      </a:r>
                      <a:endParaRPr sz="1000" b="0" i="0" u="none" strike="noStrike" cap="none">
                        <a:solidFill>
                          <a:srgbClr val="000000"/>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6"/>
                  </a:ext>
                </a:extLst>
              </a:tr>
            </a:tbl>
          </a:graphicData>
        </a:graphic>
      </p:graphicFrame>
      <p:graphicFrame>
        <p:nvGraphicFramePr>
          <p:cNvPr id="250" name="Google Shape;250;p14"/>
          <p:cNvGraphicFramePr/>
          <p:nvPr/>
        </p:nvGraphicFramePr>
        <p:xfrm>
          <a:off x="656043" y="2629986"/>
          <a:ext cx="1265475" cy="2311925"/>
        </p:xfrm>
        <a:graphic>
          <a:graphicData uri="http://schemas.openxmlformats.org/drawingml/2006/table">
            <a:tbl>
              <a:tblPr>
                <a:noFill/>
              </a:tblPr>
              <a:tblGrid>
                <a:gridCol w="645000">
                  <a:extLst>
                    <a:ext uri="{9D8B030D-6E8A-4147-A177-3AD203B41FA5}">
                      <a16:colId xmlns:a16="http://schemas.microsoft.com/office/drawing/2014/main" val="20000"/>
                    </a:ext>
                  </a:extLst>
                </a:gridCol>
                <a:gridCol w="620475">
                  <a:extLst>
                    <a:ext uri="{9D8B030D-6E8A-4147-A177-3AD203B41FA5}">
                      <a16:colId xmlns:a16="http://schemas.microsoft.com/office/drawing/2014/main" val="20001"/>
                    </a:ext>
                  </a:extLst>
                </a:gridCol>
              </a:tblGrid>
              <a:tr h="599375">
                <a:tc>
                  <a:txBody>
                    <a:bodyPr/>
                    <a:lstStyle/>
                    <a:p>
                      <a:pPr marL="0" marR="0" lvl="0" indent="0" algn="ctr" rtl="0">
                        <a:spcBef>
                          <a:spcPts val="0"/>
                        </a:spcBef>
                        <a:spcAft>
                          <a:spcPts val="0"/>
                        </a:spcAft>
                        <a:buNone/>
                      </a:pPr>
                      <a:r>
                        <a:rPr lang="en-US" sz="1000" b="1" u="none" strike="noStrike" cap="none"/>
                        <a:t>X</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b="1" u="none" strike="noStrike" cap="none"/>
                        <a:t>Y</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0"/>
                  </a:ext>
                </a:extLst>
              </a:tr>
              <a:tr h="285425">
                <a:tc>
                  <a:txBody>
                    <a:bodyPr/>
                    <a:lstStyle/>
                    <a:p>
                      <a:pPr marL="0" marR="0" lvl="0" indent="0" algn="ctr" rtl="0">
                        <a:spcBef>
                          <a:spcPts val="0"/>
                        </a:spcBef>
                        <a:spcAft>
                          <a:spcPts val="0"/>
                        </a:spcAft>
                        <a:buNone/>
                      </a:pPr>
                      <a:r>
                        <a:rPr lang="en-US" sz="1000" u="none" strike="noStrike" cap="none"/>
                        <a:t>2370166</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228283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1"/>
                  </a:ext>
                </a:extLst>
              </a:tr>
              <a:tr h="285425">
                <a:tc>
                  <a:txBody>
                    <a:bodyPr/>
                    <a:lstStyle/>
                    <a:p>
                      <a:pPr marL="0" marR="0" lvl="0" indent="0" algn="ctr" rtl="0">
                        <a:spcBef>
                          <a:spcPts val="0"/>
                        </a:spcBef>
                        <a:spcAft>
                          <a:spcPts val="0"/>
                        </a:spcAft>
                        <a:buNone/>
                      </a:pPr>
                      <a:r>
                        <a:rPr lang="en-US" sz="1000" u="none" strike="noStrike" cap="none"/>
                        <a:t>1907255</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-441856</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2"/>
                  </a:ext>
                </a:extLst>
              </a:tr>
              <a:tr h="285425">
                <a:tc>
                  <a:txBody>
                    <a:bodyPr/>
                    <a:lstStyle/>
                    <a:p>
                      <a:pPr marL="0" marR="0" lvl="0" indent="0" algn="ctr" rtl="0">
                        <a:spcBef>
                          <a:spcPts val="0"/>
                        </a:spcBef>
                        <a:spcAft>
                          <a:spcPts val="0"/>
                        </a:spcAft>
                        <a:buNone/>
                      </a:pPr>
                      <a:r>
                        <a:rPr lang="en-US" sz="1000" u="none" strike="noStrike" cap="none"/>
                        <a:t>2953836</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-904402</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3"/>
                  </a:ext>
                </a:extLst>
              </a:tr>
              <a:tr h="285425">
                <a:tc>
                  <a:txBody>
                    <a:bodyPr/>
                    <a:lstStyle/>
                    <a:p>
                      <a:pPr marL="0" marR="0" lvl="0" indent="0" algn="ctr" rtl="0">
                        <a:spcBef>
                          <a:spcPts val="0"/>
                        </a:spcBef>
                        <a:spcAft>
                          <a:spcPts val="0"/>
                        </a:spcAft>
                        <a:buNone/>
                      </a:pPr>
                      <a:r>
                        <a:rPr lang="en-US" sz="1000" u="none" strike="noStrike" cap="none"/>
                        <a:t>3155102</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-451877</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4"/>
                  </a:ext>
                </a:extLst>
              </a:tr>
              <a:tr h="285425">
                <a:tc>
                  <a:txBody>
                    <a:bodyPr/>
                    <a:lstStyle/>
                    <a:p>
                      <a:pPr marL="0" marR="0" lvl="0" indent="0" algn="ctr" rtl="0">
                        <a:spcBef>
                          <a:spcPts val="0"/>
                        </a:spcBef>
                        <a:spcAft>
                          <a:spcPts val="0"/>
                        </a:spcAft>
                        <a:buNone/>
                      </a:pPr>
                      <a:r>
                        <a:rPr lang="en-US" sz="1000" u="none" strike="noStrike" cap="none"/>
                        <a:t>2692191</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-833762</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5"/>
                  </a:ext>
                </a:extLst>
              </a:tr>
              <a:tr h="285425">
                <a:tc>
                  <a:txBody>
                    <a:bodyPr/>
                    <a:lstStyle/>
                    <a:p>
                      <a:pPr marL="0" marR="0" lvl="0" indent="0" algn="ctr" rtl="0">
                        <a:spcBef>
                          <a:spcPts val="0"/>
                        </a:spcBef>
                        <a:spcAft>
                          <a:spcPts val="0"/>
                        </a:spcAft>
                        <a:buNone/>
                      </a:pPr>
                      <a:r>
                        <a:rPr lang="en-US" sz="1000" u="none" strike="noStrike" cap="none"/>
                        <a:t>1655673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-582265</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6"/>
                  </a:ext>
                </a:extLst>
              </a:tr>
            </a:tbl>
          </a:graphicData>
        </a:graphic>
      </p:graphicFrame>
      <p:sp>
        <p:nvSpPr>
          <p:cNvPr id="251" name="Google Shape;251;p14"/>
          <p:cNvSpPr/>
          <p:nvPr/>
        </p:nvSpPr>
        <p:spPr>
          <a:xfrm>
            <a:off x="477698" y="1998273"/>
            <a:ext cx="1732102"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Grid cell Coordinates</a:t>
            </a:r>
            <a:endParaRPr/>
          </a:p>
        </p:txBody>
      </p:sp>
      <p:sp>
        <p:nvSpPr>
          <p:cNvPr id="252" name="Google Shape;252;p14"/>
          <p:cNvSpPr/>
          <p:nvPr/>
        </p:nvSpPr>
        <p:spPr>
          <a:xfrm>
            <a:off x="656042" y="2629986"/>
            <a:ext cx="1273241" cy="599573"/>
          </a:xfrm>
          <a:prstGeom prst="roundRect">
            <a:avLst>
              <a:gd name="adj" fmla="val 16667"/>
            </a:avLst>
          </a:prstGeom>
          <a:noFill/>
          <a:ln w="12700" cap="flat" cmpd="sng">
            <a:solidFill>
              <a:srgbClr val="0C0C0C"/>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253" name="Google Shape;253;p14"/>
          <p:cNvCxnSpPr/>
          <p:nvPr/>
        </p:nvCxnSpPr>
        <p:spPr>
          <a:xfrm rot="10800000">
            <a:off x="1291472" y="2294994"/>
            <a:ext cx="0" cy="265053"/>
          </a:xfrm>
          <a:prstGeom prst="straightConnector1">
            <a:avLst/>
          </a:prstGeom>
          <a:noFill/>
          <a:ln w="9525" cap="flat" cmpd="sng">
            <a:solidFill>
              <a:srgbClr val="0C0C0C"/>
            </a:solidFill>
            <a:prstDash val="solid"/>
            <a:miter lim="800000"/>
            <a:headEnd type="none" w="sm" len="sm"/>
            <a:tailEnd type="triangle" w="med" len="med"/>
          </a:ln>
        </p:spPr>
      </p:cxnSp>
      <p:graphicFrame>
        <p:nvGraphicFramePr>
          <p:cNvPr id="254" name="Google Shape;254;p14"/>
          <p:cNvGraphicFramePr/>
          <p:nvPr/>
        </p:nvGraphicFramePr>
        <p:xfrm>
          <a:off x="3598637" y="2629986"/>
          <a:ext cx="1840375" cy="2311925"/>
        </p:xfrm>
        <a:graphic>
          <a:graphicData uri="http://schemas.openxmlformats.org/drawingml/2006/table">
            <a:tbl>
              <a:tblPr>
                <a:noFill/>
              </a:tblPr>
              <a:tblGrid>
                <a:gridCol w="914925">
                  <a:extLst>
                    <a:ext uri="{9D8B030D-6E8A-4147-A177-3AD203B41FA5}">
                      <a16:colId xmlns:a16="http://schemas.microsoft.com/office/drawing/2014/main" val="20000"/>
                    </a:ext>
                  </a:extLst>
                </a:gridCol>
                <a:gridCol w="925450">
                  <a:extLst>
                    <a:ext uri="{9D8B030D-6E8A-4147-A177-3AD203B41FA5}">
                      <a16:colId xmlns:a16="http://schemas.microsoft.com/office/drawing/2014/main" val="20001"/>
                    </a:ext>
                  </a:extLst>
                </a:gridCol>
              </a:tblGrid>
              <a:tr h="599375">
                <a:tc>
                  <a:txBody>
                    <a:bodyPr/>
                    <a:lstStyle/>
                    <a:p>
                      <a:pPr marL="0" marR="0" lvl="0" indent="0" algn="ctr" rtl="0">
                        <a:spcBef>
                          <a:spcPts val="0"/>
                        </a:spcBef>
                        <a:spcAft>
                          <a:spcPts val="0"/>
                        </a:spcAft>
                        <a:buNone/>
                      </a:pPr>
                      <a:r>
                        <a:rPr lang="en-US" sz="1000" b="1" u="none" strike="noStrike" cap="none"/>
                        <a:t>Distance existing (km)</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b="1" u="none" strike="noStrike" cap="none"/>
                        <a:t>Distance planned (km)</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0"/>
                  </a:ext>
                </a:extLst>
              </a:tr>
              <a:tr h="285425">
                <a:tc>
                  <a:txBody>
                    <a:bodyPr/>
                    <a:lstStyle/>
                    <a:p>
                      <a:pPr marL="0" marR="0" lvl="0" indent="0" algn="ctr" rtl="0">
                        <a:spcBef>
                          <a:spcPts val="0"/>
                        </a:spcBef>
                        <a:spcAft>
                          <a:spcPts val="0"/>
                        </a:spcAft>
                        <a:buNone/>
                      </a:pPr>
                      <a:r>
                        <a:rPr lang="en-US" sz="1000" u="none" strike="noStrike" cap="none"/>
                        <a:t>243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228</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1"/>
                  </a:ext>
                </a:extLst>
              </a:tr>
              <a:tr h="285425">
                <a:tc>
                  <a:txBody>
                    <a:bodyPr/>
                    <a:lstStyle/>
                    <a:p>
                      <a:pPr marL="0" marR="0" lvl="0" indent="0" algn="ctr" rtl="0">
                        <a:spcBef>
                          <a:spcPts val="0"/>
                        </a:spcBef>
                        <a:spcAft>
                          <a:spcPts val="0"/>
                        </a:spcAft>
                        <a:buNone/>
                      </a:pPr>
                      <a:r>
                        <a:rPr lang="en-US" sz="1000" u="none" strike="noStrike" cap="none"/>
                        <a:t>44</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44</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2"/>
                  </a:ext>
                </a:extLst>
              </a:tr>
              <a:tr h="285425">
                <a:tc>
                  <a:txBody>
                    <a:bodyPr/>
                    <a:lstStyle/>
                    <a:p>
                      <a:pPr marL="0" marR="0" lvl="0" indent="0" algn="ctr" rtl="0">
                        <a:spcBef>
                          <a:spcPts val="0"/>
                        </a:spcBef>
                        <a:spcAft>
                          <a:spcPts val="0"/>
                        </a:spcAft>
                        <a:buNone/>
                      </a:pPr>
                      <a:r>
                        <a:rPr lang="en-US" sz="1000" u="none" strike="noStrike" cap="none"/>
                        <a:t>141</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112</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3"/>
                  </a:ext>
                </a:extLst>
              </a:tr>
              <a:tr h="285425">
                <a:tc>
                  <a:txBody>
                    <a:bodyPr/>
                    <a:lstStyle/>
                    <a:p>
                      <a:pPr marL="0" marR="0" lvl="0" indent="0" algn="ctr" rtl="0">
                        <a:spcBef>
                          <a:spcPts val="0"/>
                        </a:spcBef>
                        <a:spcAft>
                          <a:spcPts val="0"/>
                        </a:spcAft>
                        <a:buNone/>
                      </a:pPr>
                      <a:r>
                        <a:rPr lang="en-US" sz="1000" u="none" strike="noStrike" cap="none"/>
                        <a:t>73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73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4"/>
                  </a:ext>
                </a:extLst>
              </a:tr>
              <a:tr h="285425">
                <a:tc>
                  <a:txBody>
                    <a:bodyPr/>
                    <a:lstStyle/>
                    <a:p>
                      <a:pPr marL="0" marR="0" lvl="0" indent="0" algn="ctr" rtl="0">
                        <a:spcBef>
                          <a:spcPts val="0"/>
                        </a:spcBef>
                        <a:spcAft>
                          <a:spcPts val="0"/>
                        </a:spcAft>
                        <a:buNone/>
                      </a:pPr>
                      <a:r>
                        <a:rPr lang="en-US" sz="1000" u="none" strike="noStrike" cap="none"/>
                        <a:t>133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133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5"/>
                  </a:ext>
                </a:extLst>
              </a:tr>
              <a:tr h="285425">
                <a:tc>
                  <a:txBody>
                    <a:bodyPr/>
                    <a:lstStyle/>
                    <a:p>
                      <a:pPr marL="0" marR="0" lvl="0" indent="0" algn="ctr" rtl="0">
                        <a:spcBef>
                          <a:spcPts val="0"/>
                        </a:spcBef>
                        <a:spcAft>
                          <a:spcPts val="0"/>
                        </a:spcAft>
                        <a:buNone/>
                      </a:pPr>
                      <a:r>
                        <a:rPr lang="en-US" sz="1000" u="none" strike="noStrike" cap="none"/>
                        <a:t>1</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tc>
                  <a:txBody>
                    <a:bodyPr/>
                    <a:lstStyle/>
                    <a:p>
                      <a:pPr marL="0" marR="0" lvl="0" indent="0" algn="ctr" rtl="0">
                        <a:spcBef>
                          <a:spcPts val="0"/>
                        </a:spcBef>
                        <a:spcAft>
                          <a:spcPts val="0"/>
                        </a:spcAft>
                        <a:buNone/>
                      </a:pPr>
                      <a:r>
                        <a:rPr lang="en-US" sz="1000" u="none" strike="noStrike" cap="none"/>
                        <a:t>403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6"/>
                  </a:ext>
                </a:extLst>
              </a:tr>
            </a:tbl>
          </a:graphicData>
        </a:graphic>
      </p:graphicFrame>
      <p:sp>
        <p:nvSpPr>
          <p:cNvPr id="255" name="Google Shape;255;p14"/>
          <p:cNvSpPr/>
          <p:nvPr/>
        </p:nvSpPr>
        <p:spPr>
          <a:xfrm>
            <a:off x="3592495" y="4670163"/>
            <a:ext cx="1803470" cy="271684"/>
          </a:xfrm>
          <a:prstGeom prst="roundRect">
            <a:avLst>
              <a:gd name="adj" fmla="val 16667"/>
            </a:avLst>
          </a:prstGeom>
          <a:noFill/>
          <a:ln w="12700" cap="flat" cmpd="sng">
            <a:solidFill>
              <a:srgbClr val="0C0C0C"/>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256" name="Google Shape;256;p14"/>
          <p:cNvCxnSpPr/>
          <p:nvPr/>
        </p:nvCxnSpPr>
        <p:spPr>
          <a:xfrm>
            <a:off x="4487670" y="4979132"/>
            <a:ext cx="10049" cy="385614"/>
          </a:xfrm>
          <a:prstGeom prst="straightConnector1">
            <a:avLst/>
          </a:prstGeom>
          <a:noFill/>
          <a:ln w="9525" cap="flat" cmpd="sng">
            <a:solidFill>
              <a:srgbClr val="0C0C0C"/>
            </a:solidFill>
            <a:prstDash val="solid"/>
            <a:miter lim="800000"/>
            <a:headEnd type="none" w="sm" len="sm"/>
            <a:tailEnd type="triangle" w="med" len="med"/>
          </a:ln>
        </p:spPr>
      </p:cxnSp>
      <p:sp>
        <p:nvSpPr>
          <p:cNvPr id="257" name="Google Shape;257;p14"/>
          <p:cNvSpPr/>
          <p:nvPr/>
        </p:nvSpPr>
        <p:spPr>
          <a:xfrm>
            <a:off x="3542254" y="5337259"/>
            <a:ext cx="1914241" cy="73866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Distance from Existing &amp; Planned Transmission Network</a:t>
            </a:r>
            <a:endParaRPr/>
          </a:p>
        </p:txBody>
      </p:sp>
      <p:graphicFrame>
        <p:nvGraphicFramePr>
          <p:cNvPr id="258" name="Google Shape;258;p14"/>
          <p:cNvGraphicFramePr/>
          <p:nvPr/>
        </p:nvGraphicFramePr>
        <p:xfrm>
          <a:off x="5439004" y="2629985"/>
          <a:ext cx="1065650" cy="2311925"/>
        </p:xfrm>
        <a:graphic>
          <a:graphicData uri="http://schemas.openxmlformats.org/drawingml/2006/table">
            <a:tbl>
              <a:tblPr>
                <a:noFill/>
              </a:tblPr>
              <a:tblGrid>
                <a:gridCol w="1065650">
                  <a:extLst>
                    <a:ext uri="{9D8B030D-6E8A-4147-A177-3AD203B41FA5}">
                      <a16:colId xmlns:a16="http://schemas.microsoft.com/office/drawing/2014/main" val="20000"/>
                    </a:ext>
                  </a:extLst>
                </a:gridCol>
              </a:tblGrid>
              <a:tr h="599375">
                <a:tc>
                  <a:txBody>
                    <a:bodyPr/>
                    <a:lstStyle/>
                    <a:p>
                      <a:pPr marL="0" marR="0" lvl="0" indent="0" algn="ctr" rtl="0">
                        <a:spcBef>
                          <a:spcPts val="0"/>
                        </a:spcBef>
                        <a:spcAft>
                          <a:spcPts val="0"/>
                        </a:spcAft>
                        <a:buNone/>
                      </a:pPr>
                      <a:r>
                        <a:rPr lang="en-US" sz="1000" b="1" u="none" strike="noStrike" cap="none"/>
                        <a:t>Distance from Roads (km)</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0"/>
                  </a:ext>
                </a:extLst>
              </a:tr>
              <a:tr h="285425">
                <a:tc>
                  <a:txBody>
                    <a:bodyPr/>
                    <a:lstStyle/>
                    <a:p>
                      <a:pPr marL="0" marR="0" lvl="0" indent="0" algn="ctr" rtl="0">
                        <a:spcBef>
                          <a:spcPts val="0"/>
                        </a:spcBef>
                        <a:spcAft>
                          <a:spcPts val="0"/>
                        </a:spcAft>
                        <a:buNone/>
                      </a:pPr>
                      <a:r>
                        <a:rPr lang="en-US" sz="1000" u="none" strike="noStrike" cap="none"/>
                        <a:t>11</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1"/>
                  </a:ext>
                </a:extLst>
              </a:tr>
              <a:tr h="285425">
                <a:tc>
                  <a:txBody>
                    <a:bodyPr/>
                    <a:lstStyle/>
                    <a:p>
                      <a:pPr marL="0" marR="0" lvl="0" indent="0" algn="ctr" rtl="0">
                        <a:spcBef>
                          <a:spcPts val="0"/>
                        </a:spcBef>
                        <a:spcAft>
                          <a:spcPts val="0"/>
                        </a:spcAft>
                        <a:buNone/>
                      </a:pPr>
                      <a:r>
                        <a:rPr lang="en-US" sz="1000" u="none" strike="noStrike" cap="none"/>
                        <a:t>9</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2"/>
                  </a:ext>
                </a:extLst>
              </a:tr>
              <a:tr h="285425">
                <a:tc>
                  <a:txBody>
                    <a:bodyPr/>
                    <a:lstStyle/>
                    <a:p>
                      <a:pPr marL="0" marR="0" lvl="0" indent="0" algn="ctr" rtl="0">
                        <a:spcBef>
                          <a:spcPts val="0"/>
                        </a:spcBef>
                        <a:spcAft>
                          <a:spcPts val="0"/>
                        </a:spcAft>
                        <a:buNone/>
                      </a:pPr>
                      <a:r>
                        <a:rPr lang="en-US" sz="1000" u="none" strike="noStrike" cap="none"/>
                        <a:t>4</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3"/>
                  </a:ext>
                </a:extLst>
              </a:tr>
              <a:tr h="285425">
                <a:tc>
                  <a:txBody>
                    <a:bodyPr/>
                    <a:lstStyle/>
                    <a:p>
                      <a:pPr marL="0" marR="0" lvl="0" indent="0" algn="ctr" rtl="0">
                        <a:spcBef>
                          <a:spcPts val="0"/>
                        </a:spcBef>
                        <a:spcAft>
                          <a:spcPts val="0"/>
                        </a:spcAft>
                        <a:buNone/>
                      </a:pPr>
                      <a:r>
                        <a:rPr lang="en-US" sz="1000" u="none" strike="noStrike" cap="none"/>
                        <a:t>20</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4"/>
                  </a:ext>
                </a:extLst>
              </a:tr>
              <a:tr h="285425">
                <a:tc>
                  <a:txBody>
                    <a:bodyPr/>
                    <a:lstStyle/>
                    <a:p>
                      <a:pPr marL="0" marR="0" lvl="0" indent="0" algn="ctr" rtl="0">
                        <a:spcBef>
                          <a:spcPts val="0"/>
                        </a:spcBef>
                        <a:spcAft>
                          <a:spcPts val="0"/>
                        </a:spcAft>
                        <a:buNone/>
                      </a:pPr>
                      <a:r>
                        <a:rPr lang="en-US" sz="1000" u="none" strike="noStrike" cap="none"/>
                        <a:t>5</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5"/>
                  </a:ext>
                </a:extLst>
              </a:tr>
              <a:tr h="285425">
                <a:tc>
                  <a:txBody>
                    <a:bodyPr/>
                    <a:lstStyle/>
                    <a:p>
                      <a:pPr marL="0" marR="0" lvl="0" indent="0" algn="ctr" rtl="0">
                        <a:spcBef>
                          <a:spcPts val="0"/>
                        </a:spcBef>
                        <a:spcAft>
                          <a:spcPts val="0"/>
                        </a:spcAft>
                        <a:buNone/>
                      </a:pPr>
                      <a:r>
                        <a:rPr lang="en-US" sz="1000" u="none" strike="noStrike" cap="none"/>
                        <a:t>451</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6"/>
                  </a:ext>
                </a:extLst>
              </a:tr>
            </a:tbl>
          </a:graphicData>
        </a:graphic>
      </p:graphicFrame>
      <p:graphicFrame>
        <p:nvGraphicFramePr>
          <p:cNvPr id="259" name="Google Shape;259;p14"/>
          <p:cNvGraphicFramePr/>
          <p:nvPr/>
        </p:nvGraphicFramePr>
        <p:xfrm>
          <a:off x="6504664" y="2629985"/>
          <a:ext cx="1051650" cy="2311925"/>
        </p:xfrm>
        <a:graphic>
          <a:graphicData uri="http://schemas.openxmlformats.org/drawingml/2006/table">
            <a:tbl>
              <a:tblPr>
                <a:noFill/>
              </a:tblPr>
              <a:tblGrid>
                <a:gridCol w="1051650">
                  <a:extLst>
                    <a:ext uri="{9D8B030D-6E8A-4147-A177-3AD203B41FA5}">
                      <a16:colId xmlns:a16="http://schemas.microsoft.com/office/drawing/2014/main" val="20000"/>
                    </a:ext>
                  </a:extLst>
                </a:gridCol>
              </a:tblGrid>
              <a:tr h="599375">
                <a:tc>
                  <a:txBody>
                    <a:bodyPr/>
                    <a:lstStyle/>
                    <a:p>
                      <a:pPr marL="0" marR="0" lvl="0" indent="0" algn="ctr" rtl="0">
                        <a:spcBef>
                          <a:spcPts val="0"/>
                        </a:spcBef>
                        <a:spcAft>
                          <a:spcPts val="0"/>
                        </a:spcAft>
                        <a:buNone/>
                      </a:pPr>
                      <a:r>
                        <a:rPr lang="en-US" sz="1000" b="1" u="none" strike="noStrike" cap="none"/>
                        <a:t>GHI (kWh/m2/year)</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0"/>
                  </a:ext>
                </a:extLst>
              </a:tr>
              <a:tr h="285425">
                <a:tc>
                  <a:txBody>
                    <a:bodyPr/>
                    <a:lstStyle/>
                    <a:p>
                      <a:pPr marL="0" marR="0" lvl="0" indent="0" algn="ctr" rtl="0">
                        <a:spcBef>
                          <a:spcPts val="0"/>
                        </a:spcBef>
                        <a:spcAft>
                          <a:spcPts val="0"/>
                        </a:spcAft>
                        <a:buNone/>
                      </a:pPr>
                      <a:r>
                        <a:rPr lang="en-US" sz="1000" u="none" strike="noStrike" cap="none"/>
                        <a:t>1822</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1"/>
                  </a:ext>
                </a:extLst>
              </a:tr>
              <a:tr h="285425">
                <a:tc>
                  <a:txBody>
                    <a:bodyPr/>
                    <a:lstStyle/>
                    <a:p>
                      <a:pPr marL="0" marR="0" lvl="0" indent="0" algn="ctr" rtl="0">
                        <a:spcBef>
                          <a:spcPts val="0"/>
                        </a:spcBef>
                        <a:spcAft>
                          <a:spcPts val="0"/>
                        </a:spcAft>
                        <a:buNone/>
                      </a:pPr>
                      <a:r>
                        <a:rPr lang="en-US" sz="1000" u="none" strike="noStrike" cap="none"/>
                        <a:t>1827</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2"/>
                  </a:ext>
                </a:extLst>
              </a:tr>
              <a:tr h="285425">
                <a:tc>
                  <a:txBody>
                    <a:bodyPr/>
                    <a:lstStyle/>
                    <a:p>
                      <a:pPr marL="0" marR="0" lvl="0" indent="0" algn="ctr" rtl="0">
                        <a:spcBef>
                          <a:spcPts val="0"/>
                        </a:spcBef>
                        <a:spcAft>
                          <a:spcPts val="0"/>
                        </a:spcAft>
                        <a:buNone/>
                      </a:pPr>
                      <a:r>
                        <a:rPr lang="en-US" sz="1000" u="none" strike="noStrike" cap="none"/>
                        <a:t>2006</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3"/>
                  </a:ext>
                </a:extLst>
              </a:tr>
              <a:tr h="285425">
                <a:tc>
                  <a:txBody>
                    <a:bodyPr/>
                    <a:lstStyle/>
                    <a:p>
                      <a:pPr marL="0" marR="0" lvl="0" indent="0" algn="ctr" rtl="0">
                        <a:spcBef>
                          <a:spcPts val="0"/>
                        </a:spcBef>
                        <a:spcAft>
                          <a:spcPts val="0"/>
                        </a:spcAft>
                        <a:buNone/>
                      </a:pPr>
                      <a:r>
                        <a:rPr lang="en-US" sz="1000" u="none" strike="noStrike" cap="none"/>
                        <a:t>1814</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4"/>
                  </a:ext>
                </a:extLst>
              </a:tr>
              <a:tr h="285425">
                <a:tc>
                  <a:txBody>
                    <a:bodyPr/>
                    <a:lstStyle/>
                    <a:p>
                      <a:pPr marL="0" marR="0" lvl="0" indent="0" algn="ctr" rtl="0">
                        <a:spcBef>
                          <a:spcPts val="0"/>
                        </a:spcBef>
                        <a:spcAft>
                          <a:spcPts val="0"/>
                        </a:spcAft>
                        <a:buNone/>
                      </a:pPr>
                      <a:r>
                        <a:rPr lang="en-US" sz="1000" u="none" strike="noStrike" cap="none"/>
                        <a:t>1912</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5"/>
                  </a:ext>
                </a:extLst>
              </a:tr>
              <a:tr h="285425">
                <a:tc>
                  <a:txBody>
                    <a:bodyPr/>
                    <a:lstStyle/>
                    <a:p>
                      <a:pPr marL="0" marR="0" lvl="0" indent="0" algn="ctr" rtl="0">
                        <a:spcBef>
                          <a:spcPts val="0"/>
                        </a:spcBef>
                        <a:spcAft>
                          <a:spcPts val="0"/>
                        </a:spcAft>
                        <a:buNone/>
                      </a:pPr>
                      <a:r>
                        <a:rPr lang="en-US" sz="1000" u="none" strike="noStrike" cap="none"/>
                        <a:t>1750</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6"/>
                  </a:ext>
                </a:extLst>
              </a:tr>
            </a:tbl>
          </a:graphicData>
        </a:graphic>
      </p:graphicFrame>
      <p:graphicFrame>
        <p:nvGraphicFramePr>
          <p:cNvPr id="260" name="Google Shape;260;p14"/>
          <p:cNvGraphicFramePr/>
          <p:nvPr/>
        </p:nvGraphicFramePr>
        <p:xfrm>
          <a:off x="7554826" y="2629985"/>
          <a:ext cx="896125" cy="2311925"/>
        </p:xfrm>
        <a:graphic>
          <a:graphicData uri="http://schemas.openxmlformats.org/drawingml/2006/table">
            <a:tbl>
              <a:tblPr>
                <a:noFill/>
              </a:tblPr>
              <a:tblGrid>
                <a:gridCol w="896125">
                  <a:extLst>
                    <a:ext uri="{9D8B030D-6E8A-4147-A177-3AD203B41FA5}">
                      <a16:colId xmlns:a16="http://schemas.microsoft.com/office/drawing/2014/main" val="20000"/>
                    </a:ext>
                  </a:extLst>
                </a:gridCol>
              </a:tblGrid>
              <a:tr h="599375">
                <a:tc>
                  <a:txBody>
                    <a:bodyPr/>
                    <a:lstStyle/>
                    <a:p>
                      <a:pPr marL="0" marR="0" lvl="0" indent="0" algn="ctr" rtl="0">
                        <a:spcBef>
                          <a:spcPts val="0"/>
                        </a:spcBef>
                        <a:spcAft>
                          <a:spcPts val="0"/>
                        </a:spcAft>
                        <a:buNone/>
                      </a:pPr>
                      <a:r>
                        <a:rPr lang="en-US" sz="1000" b="1" u="none" strike="noStrike" cap="none"/>
                        <a:t>Travel hours (h)</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0"/>
                  </a:ext>
                </a:extLst>
              </a:tr>
              <a:tr h="285425">
                <a:tc>
                  <a:txBody>
                    <a:bodyPr/>
                    <a:lstStyle/>
                    <a:p>
                      <a:pPr marL="0" marR="0" lvl="0" indent="0" algn="ctr" rtl="0">
                        <a:spcBef>
                          <a:spcPts val="0"/>
                        </a:spcBef>
                        <a:spcAft>
                          <a:spcPts val="0"/>
                        </a:spcAft>
                        <a:buNone/>
                      </a:pPr>
                      <a:r>
                        <a:rPr lang="en-US" sz="1000" u="none" strike="noStrike" cap="none"/>
                        <a:t>1</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1"/>
                  </a:ext>
                </a:extLst>
              </a:tr>
              <a:tr h="285425">
                <a:tc>
                  <a:txBody>
                    <a:bodyPr/>
                    <a:lstStyle/>
                    <a:p>
                      <a:pPr marL="0" marR="0" lvl="0" indent="0" algn="ctr" rtl="0">
                        <a:spcBef>
                          <a:spcPts val="0"/>
                        </a:spcBef>
                        <a:spcAft>
                          <a:spcPts val="0"/>
                        </a:spcAft>
                        <a:buNone/>
                      </a:pPr>
                      <a:r>
                        <a:rPr lang="en-US" sz="1000" u="none" strike="noStrike" cap="none"/>
                        <a:t>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2"/>
                  </a:ext>
                </a:extLst>
              </a:tr>
              <a:tr h="285425">
                <a:tc>
                  <a:txBody>
                    <a:bodyPr/>
                    <a:lstStyle/>
                    <a:p>
                      <a:pPr marL="0" marR="0" lvl="0" indent="0" algn="ctr" rtl="0">
                        <a:spcBef>
                          <a:spcPts val="0"/>
                        </a:spcBef>
                        <a:spcAft>
                          <a:spcPts val="0"/>
                        </a:spcAft>
                        <a:buNone/>
                      </a:pPr>
                      <a:r>
                        <a:rPr lang="en-US" sz="1000" u="none" strike="noStrike" cap="none"/>
                        <a:t>4</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3"/>
                  </a:ext>
                </a:extLst>
              </a:tr>
              <a:tr h="285425">
                <a:tc>
                  <a:txBody>
                    <a:bodyPr/>
                    <a:lstStyle/>
                    <a:p>
                      <a:pPr marL="0" marR="0" lvl="0" indent="0" algn="ctr" rtl="0">
                        <a:spcBef>
                          <a:spcPts val="0"/>
                        </a:spcBef>
                        <a:spcAft>
                          <a:spcPts val="0"/>
                        </a:spcAft>
                        <a:buNone/>
                      </a:pPr>
                      <a:r>
                        <a:rPr lang="en-US" sz="1000" u="none" strike="noStrike" cap="none"/>
                        <a:t>15</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4"/>
                  </a:ext>
                </a:extLst>
              </a:tr>
              <a:tr h="285425">
                <a:tc>
                  <a:txBody>
                    <a:bodyPr/>
                    <a:lstStyle/>
                    <a:p>
                      <a:pPr marL="0" marR="0" lvl="0" indent="0" algn="ctr" rtl="0">
                        <a:spcBef>
                          <a:spcPts val="0"/>
                        </a:spcBef>
                        <a:spcAft>
                          <a:spcPts val="0"/>
                        </a:spcAft>
                        <a:buNone/>
                      </a:pPr>
                      <a:r>
                        <a:rPr lang="en-US" sz="1000" u="none" strike="noStrike" cap="none"/>
                        <a:t>2</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5"/>
                  </a:ext>
                </a:extLst>
              </a:tr>
              <a:tr h="285425">
                <a:tc>
                  <a:txBody>
                    <a:bodyPr/>
                    <a:lstStyle/>
                    <a:p>
                      <a:pPr marL="0" marR="0" lvl="0" indent="0" algn="ctr" rtl="0">
                        <a:spcBef>
                          <a:spcPts val="0"/>
                        </a:spcBef>
                        <a:spcAft>
                          <a:spcPts val="0"/>
                        </a:spcAft>
                        <a:buNone/>
                      </a:pPr>
                      <a:r>
                        <a:rPr lang="en-US" sz="1000" u="none" strike="noStrike" cap="none"/>
                        <a:t>0</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6"/>
                  </a:ext>
                </a:extLst>
              </a:tr>
            </a:tbl>
          </a:graphicData>
        </a:graphic>
      </p:graphicFrame>
      <p:sp>
        <p:nvSpPr>
          <p:cNvPr id="261" name="Google Shape;261;p14"/>
          <p:cNvSpPr/>
          <p:nvPr/>
        </p:nvSpPr>
        <p:spPr>
          <a:xfrm>
            <a:off x="6951726" y="1790927"/>
            <a:ext cx="2063125"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Grid cell distance from the nearest town</a:t>
            </a:r>
            <a:endParaRPr/>
          </a:p>
        </p:txBody>
      </p:sp>
      <p:cxnSp>
        <p:nvCxnSpPr>
          <p:cNvPr id="262" name="Google Shape;262;p14"/>
          <p:cNvCxnSpPr/>
          <p:nvPr/>
        </p:nvCxnSpPr>
        <p:spPr>
          <a:xfrm rot="10800000">
            <a:off x="7913380" y="2314147"/>
            <a:ext cx="0" cy="265053"/>
          </a:xfrm>
          <a:prstGeom prst="straightConnector1">
            <a:avLst/>
          </a:prstGeom>
          <a:noFill/>
          <a:ln w="9525" cap="flat" cmpd="sng">
            <a:solidFill>
              <a:srgbClr val="0C0C0C"/>
            </a:solidFill>
            <a:prstDash val="solid"/>
            <a:miter lim="800000"/>
            <a:headEnd type="none" w="sm" len="sm"/>
            <a:tailEnd type="triangle" w="med" len="med"/>
          </a:ln>
        </p:spPr>
      </p:cxnSp>
      <p:sp>
        <p:nvSpPr>
          <p:cNvPr id="263" name="Google Shape;263;p14"/>
          <p:cNvSpPr/>
          <p:nvPr/>
        </p:nvSpPr>
        <p:spPr>
          <a:xfrm>
            <a:off x="7565373" y="5622362"/>
            <a:ext cx="2812603"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Wind resource availability</a:t>
            </a:r>
            <a:endParaRPr sz="1400">
              <a:solidFill>
                <a:schemeClr val="dk1"/>
              </a:solidFill>
              <a:latin typeface="Calibri"/>
              <a:ea typeface="Calibri"/>
              <a:cs typeface="Calibri"/>
              <a:sym typeface="Calibri"/>
            </a:endParaRPr>
          </a:p>
        </p:txBody>
      </p:sp>
      <p:cxnSp>
        <p:nvCxnSpPr>
          <p:cNvPr id="264" name="Google Shape;264;p14"/>
          <p:cNvCxnSpPr/>
          <p:nvPr/>
        </p:nvCxnSpPr>
        <p:spPr>
          <a:xfrm>
            <a:off x="8951992" y="5001412"/>
            <a:ext cx="0" cy="512548"/>
          </a:xfrm>
          <a:prstGeom prst="straightConnector1">
            <a:avLst/>
          </a:prstGeom>
          <a:noFill/>
          <a:ln w="9525" cap="flat" cmpd="sng">
            <a:solidFill>
              <a:srgbClr val="0C0C0C"/>
            </a:solidFill>
            <a:prstDash val="solid"/>
            <a:miter lim="800000"/>
            <a:headEnd type="none" w="sm" len="sm"/>
            <a:tailEnd type="triangle" w="med" len="med"/>
          </a:ln>
        </p:spPr>
      </p:cxnSp>
      <p:graphicFrame>
        <p:nvGraphicFramePr>
          <p:cNvPr id="265" name="Google Shape;265;p14"/>
          <p:cNvGraphicFramePr/>
          <p:nvPr/>
        </p:nvGraphicFramePr>
        <p:xfrm>
          <a:off x="8447578" y="2629986"/>
          <a:ext cx="981525" cy="2311925"/>
        </p:xfrm>
        <a:graphic>
          <a:graphicData uri="http://schemas.openxmlformats.org/drawingml/2006/table">
            <a:tbl>
              <a:tblPr>
                <a:noFill/>
              </a:tblPr>
              <a:tblGrid>
                <a:gridCol w="981525">
                  <a:extLst>
                    <a:ext uri="{9D8B030D-6E8A-4147-A177-3AD203B41FA5}">
                      <a16:colId xmlns:a16="http://schemas.microsoft.com/office/drawing/2014/main" val="20000"/>
                    </a:ext>
                  </a:extLst>
                </a:gridCol>
              </a:tblGrid>
              <a:tr h="599375">
                <a:tc>
                  <a:txBody>
                    <a:bodyPr/>
                    <a:lstStyle/>
                    <a:p>
                      <a:pPr marL="0" marR="0" lvl="0" indent="0" algn="ctr" rtl="0">
                        <a:spcBef>
                          <a:spcPts val="0"/>
                        </a:spcBef>
                        <a:spcAft>
                          <a:spcPts val="0"/>
                        </a:spcAft>
                        <a:buNone/>
                      </a:pPr>
                      <a:r>
                        <a:rPr lang="en-US" sz="1000" b="1" u="none" strike="noStrike" cap="none"/>
                        <a:t>Wind velocity (m/s)</a:t>
                      </a:r>
                      <a:endParaRPr sz="1000" b="1"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0"/>
                  </a:ext>
                </a:extLst>
              </a:tr>
              <a:tr h="285425">
                <a:tc>
                  <a:txBody>
                    <a:bodyPr/>
                    <a:lstStyle/>
                    <a:p>
                      <a:pPr marL="0" marR="0" lvl="0" indent="0" algn="ctr" rtl="0">
                        <a:spcBef>
                          <a:spcPts val="0"/>
                        </a:spcBef>
                        <a:spcAft>
                          <a:spcPts val="0"/>
                        </a:spcAft>
                        <a:buNone/>
                      </a:pPr>
                      <a:r>
                        <a:rPr lang="en-US" sz="1000" b="0" i="0" u="none" strike="noStrike" cap="none">
                          <a:solidFill>
                            <a:schemeClr val="dk1"/>
                          </a:solidFill>
                          <a:latin typeface="Calibri"/>
                          <a:ea typeface="Calibri"/>
                          <a:cs typeface="Calibri"/>
                          <a:sym typeface="Calibri"/>
                        </a:rPr>
                        <a:t>4.3</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1"/>
                  </a:ext>
                </a:extLst>
              </a:tr>
              <a:tr h="285425">
                <a:tc>
                  <a:txBody>
                    <a:bodyPr/>
                    <a:lstStyle/>
                    <a:p>
                      <a:pPr marL="0" marR="0" lvl="0" indent="0" algn="ctr" rtl="0">
                        <a:spcBef>
                          <a:spcPts val="0"/>
                        </a:spcBef>
                        <a:spcAft>
                          <a:spcPts val="0"/>
                        </a:spcAft>
                        <a:buNone/>
                      </a:pPr>
                      <a:r>
                        <a:rPr lang="en-US" sz="1000" u="none" strike="noStrike" cap="none"/>
                        <a:t>3.9</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2"/>
                  </a:ext>
                </a:extLst>
              </a:tr>
              <a:tr h="285425">
                <a:tc>
                  <a:txBody>
                    <a:bodyPr/>
                    <a:lstStyle/>
                    <a:p>
                      <a:pPr marL="0" marR="0" lvl="0" indent="0" algn="ctr" rtl="0">
                        <a:spcBef>
                          <a:spcPts val="0"/>
                        </a:spcBef>
                        <a:spcAft>
                          <a:spcPts val="0"/>
                        </a:spcAft>
                        <a:buNone/>
                      </a:pPr>
                      <a:r>
                        <a:rPr lang="en-US" sz="1000" b="0" i="0" u="none" strike="noStrike" cap="none">
                          <a:solidFill>
                            <a:schemeClr val="dk1"/>
                          </a:solidFill>
                          <a:latin typeface="Calibri"/>
                          <a:ea typeface="Calibri"/>
                          <a:cs typeface="Calibri"/>
                          <a:sym typeface="Calibri"/>
                        </a:rPr>
                        <a:t>7.1</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3"/>
                  </a:ext>
                </a:extLst>
              </a:tr>
              <a:tr h="285425">
                <a:tc>
                  <a:txBody>
                    <a:bodyPr/>
                    <a:lstStyle/>
                    <a:p>
                      <a:pPr marL="0" marR="0" lvl="0" indent="0" algn="ctr" rtl="0">
                        <a:spcBef>
                          <a:spcPts val="0"/>
                        </a:spcBef>
                        <a:spcAft>
                          <a:spcPts val="0"/>
                        </a:spcAft>
                        <a:buNone/>
                      </a:pPr>
                      <a:r>
                        <a:rPr lang="en-US" sz="1000" b="0" i="0" u="none" strike="noStrike" cap="none">
                          <a:solidFill>
                            <a:schemeClr val="dk1"/>
                          </a:solidFill>
                          <a:latin typeface="Calibri"/>
                          <a:ea typeface="Calibri"/>
                          <a:cs typeface="Calibri"/>
                          <a:sym typeface="Calibri"/>
                        </a:rPr>
                        <a:t>4.2</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4"/>
                  </a:ext>
                </a:extLst>
              </a:tr>
              <a:tr h="285425">
                <a:tc>
                  <a:txBody>
                    <a:bodyPr/>
                    <a:lstStyle/>
                    <a:p>
                      <a:pPr marL="0" marR="0" lvl="0" indent="0" algn="ctr" rtl="0">
                        <a:spcBef>
                          <a:spcPts val="0"/>
                        </a:spcBef>
                        <a:spcAft>
                          <a:spcPts val="0"/>
                        </a:spcAft>
                        <a:buNone/>
                      </a:pPr>
                      <a:r>
                        <a:rPr lang="en-US" sz="1000" b="0" i="0" u="none" strike="noStrike" cap="none">
                          <a:solidFill>
                            <a:schemeClr val="dk1"/>
                          </a:solidFill>
                          <a:latin typeface="Calibri"/>
                          <a:ea typeface="Calibri"/>
                          <a:cs typeface="Calibri"/>
                          <a:sym typeface="Calibri"/>
                        </a:rPr>
                        <a:t>6.5</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5"/>
                  </a:ext>
                </a:extLst>
              </a:tr>
              <a:tr h="285425">
                <a:tc>
                  <a:txBody>
                    <a:bodyPr/>
                    <a:lstStyle/>
                    <a:p>
                      <a:pPr marL="0" marR="0" lvl="0" indent="0" algn="ctr" rtl="0">
                        <a:spcBef>
                          <a:spcPts val="0"/>
                        </a:spcBef>
                        <a:spcAft>
                          <a:spcPts val="0"/>
                        </a:spcAft>
                        <a:buNone/>
                      </a:pPr>
                      <a:r>
                        <a:rPr lang="en-US" sz="1000" b="0" i="0" u="none" strike="noStrike" cap="none">
                          <a:solidFill>
                            <a:schemeClr val="dk1"/>
                          </a:solidFill>
                          <a:latin typeface="Calibri"/>
                          <a:ea typeface="Calibri"/>
                          <a:cs typeface="Calibri"/>
                          <a:sym typeface="Calibri"/>
                        </a:rPr>
                        <a:t>7.8</a:t>
                      </a:r>
                      <a:endParaRPr sz="1000" b="0" i="0" u="none" strike="noStrike" cap="none">
                        <a:solidFill>
                          <a:srgbClr val="000000"/>
                        </a:solidFill>
                        <a:latin typeface="Times New Roman"/>
                        <a:ea typeface="Times New Roman"/>
                        <a:cs typeface="Times New Roman"/>
                        <a:sym typeface="Times New Roman"/>
                      </a:endParaRPr>
                    </a:p>
                  </a:txBody>
                  <a:tcPr marL="9525" marR="9525" marT="9525" marB="0" anchor="ctr"/>
                </a:tc>
                <a:extLst>
                  <a:ext uri="{0D108BD9-81ED-4DB2-BD59-A6C34878D82A}">
                    <a16:rowId xmlns:a16="http://schemas.microsoft.com/office/drawing/2014/main" val="10006"/>
                  </a:ext>
                </a:extLst>
              </a:tr>
            </a:tbl>
          </a:graphicData>
        </a:graphic>
      </p:graphicFrame>
      <p:sp>
        <p:nvSpPr>
          <p:cNvPr id="266" name="Google Shape;266;p14"/>
          <p:cNvSpPr/>
          <p:nvPr/>
        </p:nvSpPr>
        <p:spPr>
          <a:xfrm>
            <a:off x="7529050" y="2629986"/>
            <a:ext cx="908478" cy="592837"/>
          </a:xfrm>
          <a:prstGeom prst="roundRect">
            <a:avLst>
              <a:gd name="adj" fmla="val 16667"/>
            </a:avLst>
          </a:prstGeom>
          <a:noFill/>
          <a:ln w="12700" cap="flat" cmpd="sng">
            <a:solidFill>
              <a:srgbClr val="0C0C0C"/>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7" name="Google Shape;267;p14"/>
          <p:cNvSpPr/>
          <p:nvPr/>
        </p:nvSpPr>
        <p:spPr>
          <a:xfrm>
            <a:off x="8437528" y="4686339"/>
            <a:ext cx="1015329" cy="262231"/>
          </a:xfrm>
          <a:prstGeom prst="roundRect">
            <a:avLst>
              <a:gd name="adj" fmla="val 16667"/>
            </a:avLst>
          </a:prstGeom>
          <a:noFill/>
          <a:ln w="12700" cap="flat" cmpd="sng">
            <a:solidFill>
              <a:srgbClr val="0C0C0C"/>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41973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0"/>
                                        </p:tgtEl>
                                        <p:attrNameLst>
                                          <p:attrName>style.visibility</p:attrName>
                                        </p:attrNameLst>
                                      </p:cBhvr>
                                      <p:to>
                                        <p:strVal val="visible"/>
                                      </p:to>
                                    </p:set>
                                    <p:animEffect transition="in" filter="fade">
                                      <p:cBhvr>
                                        <p:cTn id="7" dur="1000"/>
                                        <p:tgtEl>
                                          <p:spTgt spid="250"/>
                                        </p:tgtEl>
                                      </p:cBhvr>
                                    </p:animEffect>
                                  </p:childTnLst>
                                </p:cTn>
                              </p:par>
                              <p:par>
                                <p:cTn id="8" presetID="10" presetClass="entr" presetSubtype="0" fill="hold" nodeType="withEffect">
                                  <p:stCondLst>
                                    <p:cond delay="0"/>
                                  </p:stCondLst>
                                  <p:childTnLst>
                                    <p:set>
                                      <p:cBhvr>
                                        <p:cTn id="9" dur="1" fill="hold">
                                          <p:stCondLst>
                                            <p:cond delay="0"/>
                                          </p:stCondLst>
                                        </p:cTn>
                                        <p:tgtEl>
                                          <p:spTgt spid="253"/>
                                        </p:tgtEl>
                                        <p:attrNameLst>
                                          <p:attrName>style.visibility</p:attrName>
                                        </p:attrNameLst>
                                      </p:cBhvr>
                                      <p:to>
                                        <p:strVal val="visible"/>
                                      </p:to>
                                    </p:set>
                                    <p:animEffect transition="in" filter="fade">
                                      <p:cBhvr>
                                        <p:cTn id="10" dur="1000"/>
                                        <p:tgtEl>
                                          <p:spTgt spid="253"/>
                                        </p:tgtEl>
                                      </p:cBhvr>
                                    </p:animEffect>
                                  </p:childTnLst>
                                </p:cTn>
                              </p:par>
                              <p:par>
                                <p:cTn id="11" presetID="10" presetClass="entr" presetSubtype="0" fill="hold" nodeType="withEffect">
                                  <p:stCondLst>
                                    <p:cond delay="0"/>
                                  </p:stCondLst>
                                  <p:childTnLst>
                                    <p:set>
                                      <p:cBhvr>
                                        <p:cTn id="12" dur="1" fill="hold">
                                          <p:stCondLst>
                                            <p:cond delay="0"/>
                                          </p:stCondLst>
                                        </p:cTn>
                                        <p:tgtEl>
                                          <p:spTgt spid="251"/>
                                        </p:tgtEl>
                                        <p:attrNameLst>
                                          <p:attrName>style.visibility</p:attrName>
                                        </p:attrNameLst>
                                      </p:cBhvr>
                                      <p:to>
                                        <p:strVal val="visible"/>
                                      </p:to>
                                    </p:set>
                                    <p:animEffect transition="in" filter="fade">
                                      <p:cBhvr>
                                        <p:cTn id="13" dur="1000"/>
                                        <p:tgtEl>
                                          <p:spTgt spid="251"/>
                                        </p:tgtEl>
                                      </p:cBhvr>
                                    </p:animEffect>
                                  </p:childTnLst>
                                </p:cTn>
                              </p:par>
                              <p:par>
                                <p:cTn id="14" presetID="10" presetClass="entr" presetSubtype="0" fill="hold" nodeType="withEffect">
                                  <p:stCondLst>
                                    <p:cond delay="0"/>
                                  </p:stCondLst>
                                  <p:childTnLst>
                                    <p:set>
                                      <p:cBhvr>
                                        <p:cTn id="15" dur="1" fill="hold">
                                          <p:stCondLst>
                                            <p:cond delay="0"/>
                                          </p:stCondLst>
                                        </p:cTn>
                                        <p:tgtEl>
                                          <p:spTgt spid="252"/>
                                        </p:tgtEl>
                                        <p:attrNameLst>
                                          <p:attrName>style.visibility</p:attrName>
                                        </p:attrNameLst>
                                      </p:cBhvr>
                                      <p:to>
                                        <p:strVal val="visible"/>
                                      </p:to>
                                    </p:set>
                                    <p:animEffect transition="in" filter="fade">
                                      <p:cBhvr>
                                        <p:cTn id="16" dur="1000"/>
                                        <p:tgtEl>
                                          <p:spTgt spid="25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49"/>
                                        </p:tgtEl>
                                        <p:attrNameLst>
                                          <p:attrName>style.visibility</p:attrName>
                                        </p:attrNameLst>
                                      </p:cBhvr>
                                      <p:to>
                                        <p:strVal val="visible"/>
                                      </p:to>
                                    </p:set>
                                    <p:animEffect transition="in" filter="fade">
                                      <p:cBhvr>
                                        <p:cTn id="21" dur="1000"/>
                                        <p:tgtEl>
                                          <p:spTgt spid="24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55"/>
                                        </p:tgtEl>
                                        <p:attrNameLst>
                                          <p:attrName>style.visibility</p:attrName>
                                        </p:attrNameLst>
                                      </p:cBhvr>
                                      <p:to>
                                        <p:strVal val="visible"/>
                                      </p:to>
                                    </p:set>
                                    <p:animEffect transition="in" filter="fade">
                                      <p:cBhvr>
                                        <p:cTn id="26" dur="1000"/>
                                        <p:tgtEl>
                                          <p:spTgt spid="255"/>
                                        </p:tgtEl>
                                      </p:cBhvr>
                                    </p:animEffect>
                                  </p:childTnLst>
                                </p:cTn>
                              </p:par>
                              <p:par>
                                <p:cTn id="27" presetID="10" presetClass="entr" presetSubtype="0" fill="hold" nodeType="withEffect">
                                  <p:stCondLst>
                                    <p:cond delay="0"/>
                                  </p:stCondLst>
                                  <p:childTnLst>
                                    <p:set>
                                      <p:cBhvr>
                                        <p:cTn id="28" dur="1" fill="hold">
                                          <p:stCondLst>
                                            <p:cond delay="0"/>
                                          </p:stCondLst>
                                        </p:cTn>
                                        <p:tgtEl>
                                          <p:spTgt spid="256"/>
                                        </p:tgtEl>
                                        <p:attrNameLst>
                                          <p:attrName>style.visibility</p:attrName>
                                        </p:attrNameLst>
                                      </p:cBhvr>
                                      <p:to>
                                        <p:strVal val="visible"/>
                                      </p:to>
                                    </p:set>
                                    <p:animEffect transition="in" filter="fade">
                                      <p:cBhvr>
                                        <p:cTn id="29" dur="1000"/>
                                        <p:tgtEl>
                                          <p:spTgt spid="256"/>
                                        </p:tgtEl>
                                      </p:cBhvr>
                                    </p:animEffect>
                                  </p:childTnLst>
                                </p:cTn>
                              </p:par>
                              <p:par>
                                <p:cTn id="30" presetID="10" presetClass="entr" presetSubtype="0" fill="hold" nodeType="withEffect">
                                  <p:stCondLst>
                                    <p:cond delay="0"/>
                                  </p:stCondLst>
                                  <p:childTnLst>
                                    <p:set>
                                      <p:cBhvr>
                                        <p:cTn id="31" dur="1" fill="hold">
                                          <p:stCondLst>
                                            <p:cond delay="0"/>
                                          </p:stCondLst>
                                        </p:cTn>
                                        <p:tgtEl>
                                          <p:spTgt spid="257"/>
                                        </p:tgtEl>
                                        <p:attrNameLst>
                                          <p:attrName>style.visibility</p:attrName>
                                        </p:attrNameLst>
                                      </p:cBhvr>
                                      <p:to>
                                        <p:strVal val="visible"/>
                                      </p:to>
                                    </p:set>
                                    <p:animEffect transition="in" filter="fade">
                                      <p:cBhvr>
                                        <p:cTn id="32" dur="1000"/>
                                        <p:tgtEl>
                                          <p:spTgt spid="257"/>
                                        </p:tgtEl>
                                      </p:cBhvr>
                                    </p:animEffect>
                                  </p:childTnLst>
                                </p:cTn>
                              </p:par>
                              <p:par>
                                <p:cTn id="33" presetID="10" presetClass="entr" presetSubtype="0" fill="hold" nodeType="withEffect">
                                  <p:stCondLst>
                                    <p:cond delay="0"/>
                                  </p:stCondLst>
                                  <p:childTnLst>
                                    <p:set>
                                      <p:cBhvr>
                                        <p:cTn id="34" dur="1" fill="hold">
                                          <p:stCondLst>
                                            <p:cond delay="0"/>
                                          </p:stCondLst>
                                        </p:cTn>
                                        <p:tgtEl>
                                          <p:spTgt spid="254"/>
                                        </p:tgtEl>
                                        <p:attrNameLst>
                                          <p:attrName>style.visibility</p:attrName>
                                        </p:attrNameLst>
                                      </p:cBhvr>
                                      <p:to>
                                        <p:strVal val="visible"/>
                                      </p:to>
                                    </p:set>
                                    <p:animEffect transition="in" filter="fade">
                                      <p:cBhvr>
                                        <p:cTn id="35" dur="1000"/>
                                        <p:tgtEl>
                                          <p:spTgt spid="25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58"/>
                                        </p:tgtEl>
                                        <p:attrNameLst>
                                          <p:attrName>style.visibility</p:attrName>
                                        </p:attrNameLst>
                                      </p:cBhvr>
                                      <p:to>
                                        <p:strVal val="visible"/>
                                      </p:to>
                                    </p:set>
                                    <p:animEffect transition="in" filter="fade">
                                      <p:cBhvr>
                                        <p:cTn id="40" dur="1000"/>
                                        <p:tgtEl>
                                          <p:spTgt spid="25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59"/>
                                        </p:tgtEl>
                                        <p:attrNameLst>
                                          <p:attrName>style.visibility</p:attrName>
                                        </p:attrNameLst>
                                      </p:cBhvr>
                                      <p:to>
                                        <p:strVal val="visible"/>
                                      </p:to>
                                    </p:set>
                                    <p:animEffect transition="in" filter="fade">
                                      <p:cBhvr>
                                        <p:cTn id="45" dur="1000"/>
                                        <p:tgtEl>
                                          <p:spTgt spid="25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61"/>
                                        </p:tgtEl>
                                        <p:attrNameLst>
                                          <p:attrName>style.visibility</p:attrName>
                                        </p:attrNameLst>
                                      </p:cBhvr>
                                      <p:to>
                                        <p:strVal val="visible"/>
                                      </p:to>
                                    </p:set>
                                    <p:animEffect transition="in" filter="fade">
                                      <p:cBhvr>
                                        <p:cTn id="50" dur="1000"/>
                                        <p:tgtEl>
                                          <p:spTgt spid="261"/>
                                        </p:tgtEl>
                                      </p:cBhvr>
                                    </p:animEffect>
                                  </p:childTnLst>
                                </p:cTn>
                              </p:par>
                              <p:par>
                                <p:cTn id="51" presetID="10" presetClass="entr" presetSubtype="0" fill="hold" nodeType="withEffect">
                                  <p:stCondLst>
                                    <p:cond delay="0"/>
                                  </p:stCondLst>
                                  <p:childTnLst>
                                    <p:set>
                                      <p:cBhvr>
                                        <p:cTn id="52" dur="1" fill="hold">
                                          <p:stCondLst>
                                            <p:cond delay="0"/>
                                          </p:stCondLst>
                                        </p:cTn>
                                        <p:tgtEl>
                                          <p:spTgt spid="266"/>
                                        </p:tgtEl>
                                        <p:attrNameLst>
                                          <p:attrName>style.visibility</p:attrName>
                                        </p:attrNameLst>
                                      </p:cBhvr>
                                      <p:to>
                                        <p:strVal val="visible"/>
                                      </p:to>
                                    </p:set>
                                    <p:animEffect transition="in" filter="fade">
                                      <p:cBhvr>
                                        <p:cTn id="53" dur="1000"/>
                                        <p:tgtEl>
                                          <p:spTgt spid="266"/>
                                        </p:tgtEl>
                                      </p:cBhvr>
                                    </p:animEffect>
                                  </p:childTnLst>
                                </p:cTn>
                              </p:par>
                              <p:par>
                                <p:cTn id="54" presetID="10" presetClass="entr" presetSubtype="0" fill="hold" nodeType="withEffect">
                                  <p:stCondLst>
                                    <p:cond delay="0"/>
                                  </p:stCondLst>
                                  <p:childTnLst>
                                    <p:set>
                                      <p:cBhvr>
                                        <p:cTn id="55" dur="1" fill="hold">
                                          <p:stCondLst>
                                            <p:cond delay="0"/>
                                          </p:stCondLst>
                                        </p:cTn>
                                        <p:tgtEl>
                                          <p:spTgt spid="262"/>
                                        </p:tgtEl>
                                        <p:attrNameLst>
                                          <p:attrName>style.visibility</p:attrName>
                                        </p:attrNameLst>
                                      </p:cBhvr>
                                      <p:to>
                                        <p:strVal val="visible"/>
                                      </p:to>
                                    </p:set>
                                    <p:animEffect transition="in" filter="fade">
                                      <p:cBhvr>
                                        <p:cTn id="56" dur="1000"/>
                                        <p:tgtEl>
                                          <p:spTgt spid="262"/>
                                        </p:tgtEl>
                                      </p:cBhvr>
                                    </p:animEffect>
                                  </p:childTnLst>
                                </p:cTn>
                              </p:par>
                              <p:par>
                                <p:cTn id="57" presetID="10" presetClass="entr" presetSubtype="0" fill="hold" nodeType="withEffect">
                                  <p:stCondLst>
                                    <p:cond delay="0"/>
                                  </p:stCondLst>
                                  <p:childTnLst>
                                    <p:set>
                                      <p:cBhvr>
                                        <p:cTn id="58" dur="1" fill="hold">
                                          <p:stCondLst>
                                            <p:cond delay="0"/>
                                          </p:stCondLst>
                                        </p:cTn>
                                        <p:tgtEl>
                                          <p:spTgt spid="260"/>
                                        </p:tgtEl>
                                        <p:attrNameLst>
                                          <p:attrName>style.visibility</p:attrName>
                                        </p:attrNameLst>
                                      </p:cBhvr>
                                      <p:to>
                                        <p:strVal val="visible"/>
                                      </p:to>
                                    </p:set>
                                    <p:animEffect transition="in" filter="fade">
                                      <p:cBhvr>
                                        <p:cTn id="59" dur="1000"/>
                                        <p:tgtEl>
                                          <p:spTgt spid="26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67"/>
                                        </p:tgtEl>
                                        <p:attrNameLst>
                                          <p:attrName>style.visibility</p:attrName>
                                        </p:attrNameLst>
                                      </p:cBhvr>
                                      <p:to>
                                        <p:strVal val="visible"/>
                                      </p:to>
                                    </p:set>
                                    <p:animEffect transition="in" filter="fade">
                                      <p:cBhvr>
                                        <p:cTn id="64" dur="1000"/>
                                        <p:tgtEl>
                                          <p:spTgt spid="267"/>
                                        </p:tgtEl>
                                      </p:cBhvr>
                                    </p:animEffect>
                                  </p:childTnLst>
                                </p:cTn>
                              </p:par>
                              <p:par>
                                <p:cTn id="65" presetID="10" presetClass="entr" presetSubtype="0" fill="hold" nodeType="withEffect">
                                  <p:stCondLst>
                                    <p:cond delay="0"/>
                                  </p:stCondLst>
                                  <p:childTnLst>
                                    <p:set>
                                      <p:cBhvr>
                                        <p:cTn id="66" dur="1" fill="hold">
                                          <p:stCondLst>
                                            <p:cond delay="0"/>
                                          </p:stCondLst>
                                        </p:cTn>
                                        <p:tgtEl>
                                          <p:spTgt spid="264"/>
                                        </p:tgtEl>
                                        <p:attrNameLst>
                                          <p:attrName>style.visibility</p:attrName>
                                        </p:attrNameLst>
                                      </p:cBhvr>
                                      <p:to>
                                        <p:strVal val="visible"/>
                                      </p:to>
                                    </p:set>
                                    <p:animEffect transition="in" filter="fade">
                                      <p:cBhvr>
                                        <p:cTn id="67" dur="1000"/>
                                        <p:tgtEl>
                                          <p:spTgt spid="264"/>
                                        </p:tgtEl>
                                      </p:cBhvr>
                                    </p:animEffect>
                                  </p:childTnLst>
                                </p:cTn>
                              </p:par>
                              <p:par>
                                <p:cTn id="68" presetID="10" presetClass="entr" presetSubtype="0" fill="hold" nodeType="withEffect">
                                  <p:stCondLst>
                                    <p:cond delay="0"/>
                                  </p:stCondLst>
                                  <p:childTnLst>
                                    <p:set>
                                      <p:cBhvr>
                                        <p:cTn id="69" dur="1" fill="hold">
                                          <p:stCondLst>
                                            <p:cond delay="0"/>
                                          </p:stCondLst>
                                        </p:cTn>
                                        <p:tgtEl>
                                          <p:spTgt spid="263"/>
                                        </p:tgtEl>
                                        <p:attrNameLst>
                                          <p:attrName>style.visibility</p:attrName>
                                        </p:attrNameLst>
                                      </p:cBhvr>
                                      <p:to>
                                        <p:strVal val="visible"/>
                                      </p:to>
                                    </p:set>
                                    <p:animEffect transition="in" filter="fade">
                                      <p:cBhvr>
                                        <p:cTn id="70" dur="1000"/>
                                        <p:tgtEl>
                                          <p:spTgt spid="263"/>
                                        </p:tgtEl>
                                      </p:cBhvr>
                                    </p:animEffect>
                                  </p:childTnLst>
                                </p:cTn>
                              </p:par>
                              <p:par>
                                <p:cTn id="71" presetID="10" presetClass="entr" presetSubtype="0" fill="hold" nodeType="withEffect">
                                  <p:stCondLst>
                                    <p:cond delay="0"/>
                                  </p:stCondLst>
                                  <p:childTnLst>
                                    <p:set>
                                      <p:cBhvr>
                                        <p:cTn id="72" dur="1" fill="hold">
                                          <p:stCondLst>
                                            <p:cond delay="0"/>
                                          </p:stCondLst>
                                        </p:cTn>
                                        <p:tgtEl>
                                          <p:spTgt spid="265"/>
                                        </p:tgtEl>
                                        <p:attrNameLst>
                                          <p:attrName>style.visibility</p:attrName>
                                        </p:attrNameLst>
                                      </p:cBhvr>
                                      <p:to>
                                        <p:strVal val="visible"/>
                                      </p:to>
                                    </p:set>
                                    <p:animEffect transition="in" filter="fade">
                                      <p:cBhvr>
                                        <p:cTn id="73" dur="1000"/>
                                        <p:tgtEl>
                                          <p:spTgt spid="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6"/>
          <p:cNvSpPr txBox="1"/>
          <p:nvPr/>
        </p:nvSpPr>
        <p:spPr>
          <a:xfrm>
            <a:off x="793956" y="6146799"/>
            <a:ext cx="2743200" cy="365125"/>
          </a:xfrm>
          <a:prstGeom prst="rect">
            <a:avLst/>
          </a:prstGeom>
          <a:noFill/>
          <a:ln>
            <a:noFill/>
          </a:ln>
        </p:spPr>
        <p:txBody>
          <a:bodyPr spcFirstLastPara="1" wrap="square" lIns="91375" tIns="45675" rIns="91375" bIns="45675" anchor="ctr" anchorCtr="0">
            <a:no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Friday, May 10, 2019</a:t>
            </a:r>
            <a:endParaRPr sz="1200">
              <a:solidFill>
                <a:schemeClr val="lt1"/>
              </a:solidFill>
              <a:latin typeface="Calibri"/>
              <a:ea typeface="Calibri"/>
              <a:cs typeface="Calibri"/>
              <a:sym typeface="Calibri"/>
            </a:endParaRPr>
          </a:p>
        </p:txBody>
      </p:sp>
      <p:sp>
        <p:nvSpPr>
          <p:cNvPr id="287" name="Google Shape;287;p16"/>
          <p:cNvSpPr/>
          <p:nvPr/>
        </p:nvSpPr>
        <p:spPr>
          <a:xfrm>
            <a:off x="4389261" y="2736674"/>
            <a:ext cx="12192000" cy="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800"/>
              <a:buFont typeface="Arial"/>
              <a:buNone/>
            </a:pPr>
            <a:r>
              <a:rPr lang="en-US" sz="1800" b="0" i="0" u="none" strike="noStrike" cap="none">
                <a:solidFill>
                  <a:schemeClr val="dk1"/>
                </a:solidFill>
                <a:latin typeface="Arial"/>
                <a:ea typeface="Arial"/>
                <a:cs typeface="Arial"/>
                <a:sym typeface="Arial"/>
              </a:rPr>
              <a:t/>
            </a:r>
            <a:br>
              <a:rPr lang="en-US" sz="1800" b="0"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graphicFrame>
        <p:nvGraphicFramePr>
          <p:cNvPr id="288" name="Google Shape;288;p16"/>
          <p:cNvGraphicFramePr/>
          <p:nvPr/>
        </p:nvGraphicFramePr>
        <p:xfrm>
          <a:off x="793956" y="1516250"/>
          <a:ext cx="7789375" cy="3414775"/>
        </p:xfrm>
        <a:graphic>
          <a:graphicData uri="http://schemas.openxmlformats.org/drawingml/2006/table">
            <a:tbl>
              <a:tblPr firstRow="1" firstCol="1" bandRow="1">
                <a:noFill/>
              </a:tblPr>
              <a:tblGrid>
                <a:gridCol w="1436875">
                  <a:extLst>
                    <a:ext uri="{9D8B030D-6E8A-4147-A177-3AD203B41FA5}">
                      <a16:colId xmlns:a16="http://schemas.microsoft.com/office/drawing/2014/main" val="20000"/>
                    </a:ext>
                  </a:extLst>
                </a:gridCol>
                <a:gridCol w="1436875">
                  <a:extLst>
                    <a:ext uri="{9D8B030D-6E8A-4147-A177-3AD203B41FA5}">
                      <a16:colId xmlns:a16="http://schemas.microsoft.com/office/drawing/2014/main" val="20001"/>
                    </a:ext>
                  </a:extLst>
                </a:gridCol>
                <a:gridCol w="1058750">
                  <a:extLst>
                    <a:ext uri="{9D8B030D-6E8A-4147-A177-3AD203B41FA5}">
                      <a16:colId xmlns:a16="http://schemas.microsoft.com/office/drawing/2014/main" val="20002"/>
                    </a:ext>
                  </a:extLst>
                </a:gridCol>
                <a:gridCol w="1210000">
                  <a:extLst>
                    <a:ext uri="{9D8B030D-6E8A-4147-A177-3AD203B41FA5}">
                      <a16:colId xmlns:a16="http://schemas.microsoft.com/office/drawing/2014/main" val="20003"/>
                    </a:ext>
                  </a:extLst>
                </a:gridCol>
                <a:gridCol w="1512500">
                  <a:extLst>
                    <a:ext uri="{9D8B030D-6E8A-4147-A177-3AD203B41FA5}">
                      <a16:colId xmlns:a16="http://schemas.microsoft.com/office/drawing/2014/main" val="20004"/>
                    </a:ext>
                  </a:extLst>
                </a:gridCol>
                <a:gridCol w="1134375">
                  <a:extLst>
                    <a:ext uri="{9D8B030D-6E8A-4147-A177-3AD203B41FA5}">
                      <a16:colId xmlns:a16="http://schemas.microsoft.com/office/drawing/2014/main" val="20005"/>
                    </a:ext>
                  </a:extLst>
                </a:gridCol>
              </a:tblGrid>
              <a:tr h="435000">
                <a:tc>
                  <a:txBody>
                    <a:bodyPr/>
                    <a:lstStyle/>
                    <a:p>
                      <a:pPr marL="0" marR="0" lvl="0" indent="0" algn="ctr" rtl="0">
                        <a:lnSpc>
                          <a:spcPct val="107000"/>
                        </a:lnSpc>
                        <a:spcBef>
                          <a:spcPts val="0"/>
                        </a:spcBef>
                        <a:spcAft>
                          <a:spcPts val="0"/>
                        </a:spcAft>
                        <a:buNone/>
                      </a:pPr>
                      <a:r>
                        <a:rPr lang="en-US" sz="1600" u="none" strike="noStrike" cap="none"/>
                        <a:t>Access Level</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600" u="none" strike="noStrike" cap="none"/>
                        <a:t>Tier 1</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600" u="none" strike="noStrike" cap="none"/>
                        <a:t>Tier 2</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600" u="none" strike="noStrike" cap="none"/>
                        <a:t>Tier 3</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600" u="none" strike="noStrike" cap="none"/>
                        <a:t>Tier 4</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600" u="none" strike="noStrike" cap="none"/>
                        <a:t>Tier 5</a:t>
                      </a:r>
                      <a:endParaRPr sz="1600" u="none" strike="noStrike" cap="none">
                        <a:latin typeface="Calibri"/>
                        <a:ea typeface="Calibri"/>
                        <a:cs typeface="Calibri"/>
                        <a:sym typeface="Calibri"/>
                      </a:endParaRPr>
                    </a:p>
                  </a:txBody>
                  <a:tcPr marL="44450" marR="44450" marT="0" marB="0" anchor="ctr"/>
                </a:tc>
                <a:extLst>
                  <a:ext uri="{0D108BD9-81ED-4DB2-BD59-A6C34878D82A}">
                    <a16:rowId xmlns:a16="http://schemas.microsoft.com/office/drawing/2014/main" val="10000"/>
                  </a:ext>
                </a:extLst>
              </a:tr>
              <a:tr h="1392925">
                <a:tc>
                  <a:txBody>
                    <a:bodyPr/>
                    <a:lstStyle/>
                    <a:p>
                      <a:pPr marL="0" marR="0" lvl="0" indent="0" algn="ctr" rtl="0">
                        <a:lnSpc>
                          <a:spcPct val="107000"/>
                        </a:lnSpc>
                        <a:spcBef>
                          <a:spcPts val="0"/>
                        </a:spcBef>
                        <a:spcAft>
                          <a:spcPts val="0"/>
                        </a:spcAft>
                        <a:buNone/>
                      </a:pPr>
                      <a:r>
                        <a:rPr lang="en-US" sz="1100" u="none" strike="noStrike" cap="none"/>
                        <a:t>Indicative appliances powered</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100" u="none" strike="noStrike" cap="none"/>
                        <a:t>Task lighting    + phone charging or radio</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100" u="none" strike="noStrike" cap="none"/>
                        <a:t>General lighting + fan + television</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100" u="none" strike="noStrike" cap="none"/>
                        <a:t>Tier 2 +     medium power appliances (i.e. general food processing, refrigeration)</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100" u="none" strike="noStrike" cap="none"/>
                        <a:t>Tier 3   +                         Medium or continuous appliances (i.e. water heating, ironing, water pumping, rice cooking, micro wave)</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100" u="none" strike="noStrike" cap="none"/>
                        <a:t>Tier 4 +            High power and continuous appliances (i.e. air conditioning)</a:t>
                      </a:r>
                      <a:endParaRPr sz="1600" u="none" strike="noStrike" cap="none">
                        <a:latin typeface="Calibri"/>
                        <a:ea typeface="Calibri"/>
                        <a:cs typeface="Calibri"/>
                        <a:sym typeface="Calibri"/>
                      </a:endParaRPr>
                    </a:p>
                  </a:txBody>
                  <a:tcPr marL="44450" marR="44450" marT="0" marB="0" anchor="ctr"/>
                </a:tc>
                <a:extLst>
                  <a:ext uri="{0D108BD9-81ED-4DB2-BD59-A6C34878D82A}">
                    <a16:rowId xmlns:a16="http://schemas.microsoft.com/office/drawing/2014/main" val="10001"/>
                  </a:ext>
                </a:extLst>
              </a:tr>
              <a:tr h="559775">
                <a:tc>
                  <a:txBody>
                    <a:bodyPr/>
                    <a:lstStyle/>
                    <a:p>
                      <a:pPr marL="0" marR="0" lvl="0" indent="0" algn="ctr" rtl="0">
                        <a:lnSpc>
                          <a:spcPct val="107000"/>
                        </a:lnSpc>
                        <a:spcBef>
                          <a:spcPts val="0"/>
                        </a:spcBef>
                        <a:spcAft>
                          <a:spcPts val="0"/>
                        </a:spcAft>
                        <a:buNone/>
                      </a:pPr>
                      <a:r>
                        <a:rPr lang="en-US" sz="1100" u="none" strike="noStrike" cap="none"/>
                        <a:t>Consumption per capita &amp; year (kWh)</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u="none" strike="noStrike" cap="none">
                          <a:latin typeface="Calibri"/>
                          <a:ea typeface="Calibri"/>
                          <a:cs typeface="Calibri"/>
                          <a:sym typeface="Calibri"/>
                        </a:rPr>
                        <a:t>8</a:t>
                      </a:r>
                      <a:endParaRPr sz="20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u="none" strike="noStrike" cap="none"/>
                        <a:t>44</a:t>
                      </a:r>
                      <a:endParaRPr sz="20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u="none" strike="noStrike" cap="none">
                          <a:latin typeface="Calibri"/>
                          <a:ea typeface="Calibri"/>
                          <a:cs typeface="Calibri"/>
                          <a:sym typeface="Calibri"/>
                        </a:rPr>
                        <a:t>160</a:t>
                      </a:r>
                      <a:endParaRPr sz="20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u="none" strike="noStrike" cap="none"/>
                        <a:t>423</a:t>
                      </a:r>
                      <a:endParaRPr sz="20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u="none" strike="noStrike" cap="none"/>
                        <a:t>598</a:t>
                      </a:r>
                      <a:endParaRPr sz="2000" u="none" strike="noStrike" cap="none">
                        <a:latin typeface="Calibri"/>
                        <a:ea typeface="Calibri"/>
                        <a:cs typeface="Calibri"/>
                        <a:sym typeface="Calibri"/>
                      </a:endParaRPr>
                    </a:p>
                  </a:txBody>
                  <a:tcPr marL="44450" marR="44450" marT="0" marB="0" anchor="ctr"/>
                </a:tc>
                <a:extLst>
                  <a:ext uri="{0D108BD9-81ED-4DB2-BD59-A6C34878D82A}">
                    <a16:rowId xmlns:a16="http://schemas.microsoft.com/office/drawing/2014/main" val="10002"/>
                  </a:ext>
                </a:extLst>
              </a:tr>
              <a:tr h="1027075">
                <a:tc>
                  <a:txBody>
                    <a:bodyPr/>
                    <a:lstStyle/>
                    <a:p>
                      <a:pPr marL="0" marR="0" lvl="0" indent="0" algn="ctr" rtl="0">
                        <a:lnSpc>
                          <a:spcPct val="107000"/>
                        </a:lnSpc>
                        <a:spcBef>
                          <a:spcPts val="0"/>
                        </a:spcBef>
                        <a:spcAft>
                          <a:spcPts val="0"/>
                        </a:spcAft>
                        <a:buNone/>
                      </a:pPr>
                      <a:r>
                        <a:rPr lang="en-US" sz="1100" u="none" strike="noStrike" cap="none"/>
                        <a:t>Consumption per urban household/year </a:t>
                      </a:r>
                      <a:endParaRPr sz="1600" u="none" strike="noStrike" cap="none"/>
                    </a:p>
                    <a:p>
                      <a:pPr marL="0" marR="0" lvl="0" indent="0" algn="ctr" rtl="0">
                        <a:lnSpc>
                          <a:spcPct val="107000"/>
                        </a:lnSpc>
                        <a:spcBef>
                          <a:spcPts val="200"/>
                        </a:spcBef>
                        <a:spcAft>
                          <a:spcPts val="0"/>
                        </a:spcAft>
                        <a:buNone/>
                      </a:pPr>
                      <a:r>
                        <a:rPr lang="en-US" sz="1100" u="none" strike="noStrike" cap="none"/>
                        <a:t>(based on average household size: 5)</a:t>
                      </a:r>
                      <a:endParaRPr sz="16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u="none" strike="noStrike" cap="none">
                          <a:latin typeface="Calibri"/>
                          <a:ea typeface="Calibri"/>
                          <a:cs typeface="Calibri"/>
                          <a:sym typeface="Calibri"/>
                        </a:rPr>
                        <a:t>40</a:t>
                      </a:r>
                      <a:endParaRPr sz="20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u="none" strike="noStrike" cap="none">
                          <a:latin typeface="Calibri"/>
                          <a:ea typeface="Calibri"/>
                          <a:cs typeface="Calibri"/>
                          <a:sym typeface="Calibri"/>
                        </a:rPr>
                        <a:t>220</a:t>
                      </a:r>
                      <a:endParaRPr sz="20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u="none" strike="noStrike" cap="none">
                          <a:latin typeface="Calibri"/>
                          <a:ea typeface="Calibri"/>
                          <a:cs typeface="Calibri"/>
                          <a:sym typeface="Calibri"/>
                        </a:rPr>
                        <a:t>800</a:t>
                      </a:r>
                      <a:endParaRPr sz="20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u="none" strike="noStrike" cap="none"/>
                        <a:t>2,115</a:t>
                      </a:r>
                      <a:endParaRPr sz="2000" u="none" strike="noStrike" cap="none">
                        <a:latin typeface="Calibri"/>
                        <a:ea typeface="Calibri"/>
                        <a:cs typeface="Calibri"/>
                        <a:sym typeface="Calibri"/>
                      </a:endParaRPr>
                    </a:p>
                  </a:txBody>
                  <a:tcPr marL="44450" marR="44450" marT="0" marB="0" anchor="ctr"/>
                </a:tc>
                <a:tc>
                  <a:txBody>
                    <a:bodyPr/>
                    <a:lstStyle/>
                    <a:p>
                      <a:pPr marL="0" marR="0" lvl="0" indent="0" algn="ctr" rtl="0">
                        <a:lnSpc>
                          <a:spcPct val="107000"/>
                        </a:lnSpc>
                        <a:spcBef>
                          <a:spcPts val="0"/>
                        </a:spcBef>
                        <a:spcAft>
                          <a:spcPts val="0"/>
                        </a:spcAft>
                        <a:buNone/>
                      </a:pPr>
                      <a:r>
                        <a:rPr lang="en-US" sz="1400" b="0" u="none" strike="noStrike" cap="none">
                          <a:solidFill>
                            <a:schemeClr val="dk1"/>
                          </a:solidFill>
                        </a:rPr>
                        <a:t>2,990</a:t>
                      </a:r>
                      <a:endParaRPr sz="2000" b="0" u="none" strike="noStrike" cap="none">
                        <a:solidFill>
                          <a:schemeClr val="dk1"/>
                        </a:solidFill>
                        <a:latin typeface="Calibri"/>
                        <a:ea typeface="Calibri"/>
                        <a:cs typeface="Calibri"/>
                        <a:sym typeface="Calibri"/>
                      </a:endParaRPr>
                    </a:p>
                  </a:txBody>
                  <a:tcPr marL="44450" marR="44450" marT="0" marB="0" anchor="ctr"/>
                </a:tc>
                <a:extLst>
                  <a:ext uri="{0D108BD9-81ED-4DB2-BD59-A6C34878D82A}">
                    <a16:rowId xmlns:a16="http://schemas.microsoft.com/office/drawing/2014/main" val="10003"/>
                  </a:ext>
                </a:extLst>
              </a:tr>
            </a:tbl>
          </a:graphicData>
        </a:graphic>
      </p:graphicFrame>
      <p:sp>
        <p:nvSpPr>
          <p:cNvPr id="289" name="Google Shape;289;p16"/>
          <p:cNvSpPr/>
          <p:nvPr/>
        </p:nvSpPr>
        <p:spPr>
          <a:xfrm>
            <a:off x="5412676" y="5958122"/>
            <a:ext cx="3170612" cy="312073"/>
          </a:xfrm>
          <a:prstGeom prst="rect">
            <a:avLst/>
          </a:prstGeom>
          <a:noFill/>
          <a:ln>
            <a:noFill/>
          </a:ln>
        </p:spPr>
        <p:txBody>
          <a:bodyPr spcFirstLastPara="1" wrap="square" lIns="91425" tIns="45700" rIns="91425" bIns="45700" anchor="t" anchorCtr="0">
            <a:spAutoFit/>
          </a:bodyPr>
          <a:lstStyle/>
          <a:p>
            <a:pPr marL="0" marR="0" lvl="0" indent="0" algn="r" rtl="0">
              <a:lnSpc>
                <a:spcPct val="130000"/>
              </a:lnSpc>
              <a:spcBef>
                <a:spcPts val="0"/>
              </a:spcBef>
              <a:spcAft>
                <a:spcPts val="0"/>
              </a:spcAft>
              <a:buNone/>
            </a:pPr>
            <a:r>
              <a:rPr lang="en-US" sz="1200">
                <a:solidFill>
                  <a:srgbClr val="44546A"/>
                </a:solidFill>
                <a:latin typeface="Calibri"/>
                <a:ea typeface="Calibri"/>
                <a:cs typeface="Calibri"/>
                <a:sym typeface="Calibri"/>
              </a:rPr>
              <a:t>Adapted from Global Tracking Framework, 2015</a:t>
            </a:r>
            <a:endParaRPr sz="2000">
              <a:solidFill>
                <a:schemeClr val="dk1"/>
              </a:solidFill>
              <a:latin typeface="Times New Roman"/>
              <a:ea typeface="Times New Roman"/>
              <a:cs typeface="Times New Roman"/>
              <a:sym typeface="Times New Roman"/>
            </a:endParaRPr>
          </a:p>
        </p:txBody>
      </p:sp>
      <p:sp>
        <p:nvSpPr>
          <p:cNvPr id="290" name="Google Shape;290;p16"/>
          <p:cNvSpPr/>
          <p:nvPr/>
        </p:nvSpPr>
        <p:spPr>
          <a:xfrm>
            <a:off x="8583288" y="3147069"/>
            <a:ext cx="3437262"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What should be the </a:t>
            </a:r>
            <a:r>
              <a:rPr lang="en-US" sz="2400" b="1">
                <a:solidFill>
                  <a:schemeClr val="dk1"/>
                </a:solidFill>
                <a:latin typeface="Calibri"/>
                <a:ea typeface="Calibri"/>
                <a:cs typeface="Calibri"/>
                <a:sym typeface="Calibri"/>
              </a:rPr>
              <a:t>electricity consumption level </a:t>
            </a:r>
            <a:r>
              <a:rPr lang="en-US" sz="2400">
                <a:solidFill>
                  <a:schemeClr val="dk1"/>
                </a:solidFill>
                <a:latin typeface="Calibri"/>
                <a:ea typeface="Calibri"/>
                <a:cs typeface="Calibri"/>
                <a:sym typeface="Calibri"/>
              </a:rPr>
              <a:t>per household?</a:t>
            </a:r>
            <a:endParaRPr/>
          </a:p>
        </p:txBody>
      </p:sp>
      <p:sp>
        <p:nvSpPr>
          <p:cNvPr id="291" name="Google Shape;291;p16"/>
          <p:cNvSpPr txBox="1"/>
          <p:nvPr/>
        </p:nvSpPr>
        <p:spPr>
          <a:xfrm>
            <a:off x="1661712" y="448336"/>
            <a:ext cx="8485272" cy="4478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700"/>
              <a:buFont typeface="Arial"/>
              <a:buNone/>
            </a:pPr>
            <a:r>
              <a:rPr lang="en-US" sz="2700" b="1">
                <a:solidFill>
                  <a:schemeClr val="dk1"/>
                </a:solidFill>
                <a:latin typeface="Calibri"/>
                <a:ea typeface="Calibri"/>
                <a:cs typeface="Calibri"/>
                <a:sym typeface="Calibri"/>
              </a:rPr>
              <a:t>Step 3b</a:t>
            </a:r>
            <a:r>
              <a:rPr lang="en-US" sz="2700">
                <a:solidFill>
                  <a:schemeClr val="dk1"/>
                </a:solidFill>
                <a:latin typeface="Calibri"/>
                <a:ea typeface="Calibri"/>
                <a:cs typeface="Calibri"/>
                <a:sym typeface="Calibri"/>
              </a:rPr>
              <a:t>. Enter country-specific data (Energy Access Target)</a:t>
            </a:r>
            <a:endParaRPr/>
          </a:p>
          <a:p>
            <a:pPr marL="0" marR="0" lvl="0" indent="0" algn="l" rtl="0">
              <a:lnSpc>
                <a:spcPct val="90000"/>
              </a:lnSpc>
              <a:spcBef>
                <a:spcPts val="0"/>
              </a:spcBef>
              <a:spcAft>
                <a:spcPts val="0"/>
              </a:spcAft>
              <a:buClr>
                <a:schemeClr val="dk1"/>
              </a:buClr>
              <a:buSzPts val="1000"/>
              <a:buFont typeface="Arial"/>
              <a:buNone/>
            </a:pPr>
            <a:endParaRPr sz="1000" strike="sngStrike">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ts val="2700"/>
              <a:buFont typeface="Arial"/>
              <a:buNone/>
            </a:pPr>
            <a:endParaRPr sz="2700">
              <a:solidFill>
                <a:schemeClr val="dk1"/>
              </a:solidFill>
              <a:latin typeface="Calibri"/>
              <a:ea typeface="Calibri"/>
              <a:cs typeface="Calibri"/>
              <a:sym typeface="Calibri"/>
            </a:endParaRPr>
          </a:p>
          <a:p>
            <a:pPr marL="0" marR="0" lvl="0" indent="0" algn="l" rtl="0">
              <a:lnSpc>
                <a:spcPct val="90000"/>
              </a:lnSpc>
              <a:spcBef>
                <a:spcPts val="1600"/>
              </a:spcBef>
              <a:spcAft>
                <a:spcPts val="0"/>
              </a:spcAft>
              <a:buClr>
                <a:schemeClr val="dk1"/>
              </a:buClr>
              <a:buSzPts val="2200"/>
              <a:buFont typeface="Arial"/>
              <a:buNone/>
            </a:pPr>
            <a:endParaRPr sz="2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2739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seven step </a:t>
            </a:r>
            <a:r>
              <a:rPr lang="en-US" dirty="0" smtClean="0"/>
              <a:t>methodology</a:t>
            </a:r>
            <a:endParaRPr lang="en-GB" dirty="0"/>
          </a:p>
        </p:txBody>
      </p:sp>
      <p:graphicFrame>
        <p:nvGraphicFramePr>
          <p:cNvPr id="4" name="Google Shape;275;p15"/>
          <p:cNvGraphicFramePr/>
          <p:nvPr>
            <p:extLst/>
          </p:nvPr>
        </p:nvGraphicFramePr>
        <p:xfrm>
          <a:off x="505625" y="2245590"/>
          <a:ext cx="10848175" cy="4022684"/>
        </p:xfrm>
        <a:graphic>
          <a:graphicData uri="http://schemas.openxmlformats.org/drawingml/2006/table">
            <a:tbl>
              <a:tblPr firstRow="1" firstCol="1" bandRow="1">
                <a:noFill/>
              </a:tblPr>
              <a:tblGrid>
                <a:gridCol w="2926675">
                  <a:extLst>
                    <a:ext uri="{9D8B030D-6E8A-4147-A177-3AD203B41FA5}">
                      <a16:colId xmlns:a16="http://schemas.microsoft.com/office/drawing/2014/main" val="20000"/>
                    </a:ext>
                  </a:extLst>
                </a:gridCol>
                <a:gridCol w="2244400">
                  <a:extLst>
                    <a:ext uri="{9D8B030D-6E8A-4147-A177-3AD203B41FA5}">
                      <a16:colId xmlns:a16="http://schemas.microsoft.com/office/drawing/2014/main" val="20001"/>
                    </a:ext>
                  </a:extLst>
                </a:gridCol>
                <a:gridCol w="2539675">
                  <a:extLst>
                    <a:ext uri="{9D8B030D-6E8A-4147-A177-3AD203B41FA5}">
                      <a16:colId xmlns:a16="http://schemas.microsoft.com/office/drawing/2014/main" val="20002"/>
                    </a:ext>
                  </a:extLst>
                </a:gridCol>
                <a:gridCol w="3137425">
                  <a:extLst>
                    <a:ext uri="{9D8B030D-6E8A-4147-A177-3AD203B41FA5}">
                      <a16:colId xmlns:a16="http://schemas.microsoft.com/office/drawing/2014/main" val="20003"/>
                    </a:ext>
                  </a:extLst>
                </a:gridCol>
              </a:tblGrid>
              <a:tr h="263350">
                <a:tc>
                  <a:txBody>
                    <a:bodyPr/>
                    <a:lstStyle/>
                    <a:p>
                      <a:pPr marL="0" marR="0" lvl="0" indent="0" algn="ctr" rtl="0">
                        <a:spcBef>
                          <a:spcPts val="0"/>
                        </a:spcBef>
                        <a:spcAft>
                          <a:spcPts val="0"/>
                        </a:spcAft>
                        <a:buNone/>
                      </a:pPr>
                      <a:r>
                        <a:rPr lang="en-US" sz="1600" b="1" u="none" strike="noStrike" cap="none" dirty="0"/>
                        <a:t>Parameter</a:t>
                      </a:r>
                      <a:endParaRPr sz="1600" b="1"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a:t>Metric</a:t>
                      </a:r>
                      <a:endParaRPr sz="1600" b="1" u="none" strike="noStrike" cap="none">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a:t>Base Year Value</a:t>
                      </a:r>
                      <a:endParaRPr sz="1600" b="1" u="none" strike="noStrike" cap="none">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a:t>Value 2030</a:t>
                      </a:r>
                      <a:endParaRPr sz="1600" b="1" u="none" strike="noStrike" cap="none">
                        <a:latin typeface="Garamond"/>
                        <a:ea typeface="Garamond"/>
                        <a:cs typeface="Garamond"/>
                        <a:sym typeface="Garamond"/>
                      </a:endParaRPr>
                    </a:p>
                  </a:txBody>
                  <a:tcPr marL="57425" marR="57425" marT="0" marB="0" anchor="ctr"/>
                </a:tc>
                <a:extLst>
                  <a:ext uri="{0D108BD9-81ED-4DB2-BD59-A6C34878D82A}">
                    <a16:rowId xmlns:a16="http://schemas.microsoft.com/office/drawing/2014/main" val="10000"/>
                  </a:ext>
                </a:extLst>
              </a:tr>
              <a:tr h="430100">
                <a:tc>
                  <a:txBody>
                    <a:bodyPr/>
                    <a:lstStyle/>
                    <a:p>
                      <a:pPr marL="0" marR="0" lvl="0" indent="0" algn="ctr" rtl="0">
                        <a:spcBef>
                          <a:spcPts val="0"/>
                        </a:spcBef>
                        <a:spcAft>
                          <a:spcPts val="0"/>
                        </a:spcAft>
                        <a:buNone/>
                      </a:pPr>
                      <a:r>
                        <a:rPr lang="en-US" sz="1600" u="none" strike="noStrike" cap="none" dirty="0"/>
                        <a:t>Population, total</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a:t>Million Persons</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smtClean="0"/>
                        <a:t>42.5</a:t>
                      </a:r>
                      <a:endParaRPr sz="1400" u="none" strike="noStrike" cap="none" baseline="30000"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smtClean="0"/>
                        <a:t>65.4</a:t>
                      </a:r>
                      <a:endParaRPr sz="1600" u="none" strike="noStrike" cap="none" baseline="30000" dirty="0">
                        <a:latin typeface="Garamond"/>
                        <a:ea typeface="Garamond"/>
                        <a:cs typeface="Garamond"/>
                        <a:sym typeface="Garamond"/>
                      </a:endParaRPr>
                    </a:p>
                  </a:txBody>
                  <a:tcPr marL="57425" marR="57425" marT="0" marB="0" anchor="ctr"/>
                </a:tc>
                <a:extLst>
                  <a:ext uri="{0D108BD9-81ED-4DB2-BD59-A6C34878D82A}">
                    <a16:rowId xmlns:a16="http://schemas.microsoft.com/office/drawing/2014/main" val="10001"/>
                  </a:ext>
                </a:extLst>
              </a:tr>
              <a:tr h="432425">
                <a:tc>
                  <a:txBody>
                    <a:bodyPr/>
                    <a:lstStyle/>
                    <a:p>
                      <a:pPr marL="0" marR="0" lvl="0" indent="0" algn="ctr" rtl="0">
                        <a:spcBef>
                          <a:spcPts val="0"/>
                        </a:spcBef>
                        <a:spcAft>
                          <a:spcPts val="0"/>
                        </a:spcAft>
                        <a:buNone/>
                      </a:pPr>
                      <a:r>
                        <a:rPr lang="en-US" sz="1600" u="none" strike="noStrike" cap="none" dirty="0"/>
                        <a:t>Urban population</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a:t>Percent of total population</a:t>
                      </a:r>
                      <a:endParaRPr sz="1600" u="none" strike="noStrike" cap="none">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a:t>25 </a:t>
                      </a:r>
                      <a:r>
                        <a:rPr lang="en-US" sz="1600" u="none" strike="noStrike" cap="none" dirty="0" smtClean="0"/>
                        <a:t>%</a:t>
                      </a:r>
                      <a:endParaRPr sz="1600" u="none" strike="noStrike" cap="none" baseline="30000"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a:t>32</a:t>
                      </a:r>
                      <a:r>
                        <a:rPr lang="en-US" sz="1600" b="1" u="none" strike="noStrike" cap="none" dirty="0" smtClean="0"/>
                        <a:t>%</a:t>
                      </a:r>
                      <a:endParaRPr sz="1600" u="none" strike="noStrike" cap="none" baseline="30000" dirty="0">
                        <a:latin typeface="Garamond"/>
                        <a:ea typeface="Garamond"/>
                        <a:cs typeface="Garamond"/>
                        <a:sym typeface="Garamond"/>
                      </a:endParaRPr>
                    </a:p>
                  </a:txBody>
                  <a:tcPr marL="57425" marR="57425" marT="0" marB="0" anchor="ctr"/>
                </a:tc>
                <a:extLst>
                  <a:ext uri="{0D108BD9-81ED-4DB2-BD59-A6C34878D82A}">
                    <a16:rowId xmlns:a16="http://schemas.microsoft.com/office/drawing/2014/main" val="10002"/>
                  </a:ext>
                </a:extLst>
              </a:tr>
              <a:tr h="432425">
                <a:tc>
                  <a:txBody>
                    <a:bodyPr/>
                    <a:lstStyle/>
                    <a:p>
                      <a:pPr marL="0" marR="0" lvl="0" indent="0" algn="ctr" rtl="0">
                        <a:spcBef>
                          <a:spcPts val="0"/>
                        </a:spcBef>
                        <a:spcAft>
                          <a:spcPts val="0"/>
                        </a:spcAft>
                        <a:buNone/>
                      </a:pPr>
                      <a:r>
                        <a:rPr lang="en-US" sz="1600" u="none" strike="noStrike" cap="none" dirty="0"/>
                        <a:t>Rural population</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a:t>Percent of total population</a:t>
                      </a:r>
                      <a:endParaRPr sz="1600" u="none" strike="noStrike" cap="none">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a:t>75</a:t>
                      </a:r>
                      <a:r>
                        <a:rPr lang="en-US" sz="1600" u="none" strike="noStrike" cap="none" dirty="0" smtClean="0"/>
                        <a:t>%</a:t>
                      </a:r>
                      <a:endParaRPr sz="1600" u="none" strike="noStrike" cap="none" baseline="30000"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a:t>68% </a:t>
                      </a:r>
                      <a:endParaRPr sz="1600" b="1" u="none" strike="noStrike" cap="none" dirty="0">
                        <a:latin typeface="Garamond"/>
                        <a:ea typeface="Garamond"/>
                        <a:cs typeface="Garamond"/>
                        <a:sym typeface="Garamond"/>
                      </a:endParaRPr>
                    </a:p>
                  </a:txBody>
                  <a:tcPr marL="57425" marR="57425" marT="0" marB="0" anchor="ctr"/>
                </a:tc>
                <a:extLst>
                  <a:ext uri="{0D108BD9-81ED-4DB2-BD59-A6C34878D82A}">
                    <a16:rowId xmlns:a16="http://schemas.microsoft.com/office/drawing/2014/main" val="10003"/>
                  </a:ext>
                </a:extLst>
              </a:tr>
              <a:tr h="432425">
                <a:tc>
                  <a:txBody>
                    <a:bodyPr/>
                    <a:lstStyle/>
                    <a:p>
                      <a:pPr marL="0" marR="0" lvl="0" indent="0" algn="ctr" rtl="0">
                        <a:spcBef>
                          <a:spcPts val="0"/>
                        </a:spcBef>
                        <a:spcAft>
                          <a:spcPts val="0"/>
                        </a:spcAft>
                        <a:buNone/>
                      </a:pPr>
                      <a:r>
                        <a:rPr lang="en-US" sz="1600" u="none" strike="noStrike" cap="none" dirty="0"/>
                        <a:t>Electricity </a:t>
                      </a:r>
                      <a:r>
                        <a:rPr lang="en-US" sz="1600" u="none" strike="noStrike" cap="none" dirty="0" smtClean="0"/>
                        <a:t>access, Total</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a:t>Percent of total population</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smtClean="0"/>
                        <a:t>31% </a:t>
                      </a:r>
                      <a:endParaRPr sz="1600" u="none" strike="noStrike" cap="none" baseline="30000"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a:t>100</a:t>
                      </a:r>
                      <a:r>
                        <a:rPr lang="en-US" sz="1600" b="1" u="none" strike="noStrike" cap="none" dirty="0" smtClean="0"/>
                        <a:t>%</a:t>
                      </a:r>
                      <a:endParaRPr sz="1600" b="1" u="none" strike="noStrike" cap="none" baseline="30000" dirty="0">
                        <a:solidFill>
                          <a:schemeClr val="dk1"/>
                        </a:solidFill>
                        <a:latin typeface="Garamond"/>
                        <a:ea typeface="Garamond"/>
                        <a:cs typeface="Garamond"/>
                        <a:sym typeface="Garamond"/>
                      </a:endParaRPr>
                    </a:p>
                  </a:txBody>
                  <a:tcPr marL="57425" marR="57425" marT="0" marB="0" anchor="ctr"/>
                </a:tc>
                <a:extLst>
                  <a:ext uri="{0D108BD9-81ED-4DB2-BD59-A6C34878D82A}">
                    <a16:rowId xmlns:a16="http://schemas.microsoft.com/office/drawing/2014/main" val="10004"/>
                  </a:ext>
                </a:extLst>
              </a:tr>
              <a:tr h="513664">
                <a:tc>
                  <a:txBody>
                    <a:bodyPr/>
                    <a:lstStyle/>
                    <a:p>
                      <a:pPr marL="0" marR="0" lvl="0" indent="0" algn="ctr" rtl="0">
                        <a:spcBef>
                          <a:spcPts val="0"/>
                        </a:spcBef>
                        <a:spcAft>
                          <a:spcPts val="0"/>
                        </a:spcAft>
                        <a:buNone/>
                      </a:pPr>
                      <a:r>
                        <a:rPr lang="en-US" sz="1600" u="none" strike="noStrike" cap="none" dirty="0"/>
                        <a:t>Electricity </a:t>
                      </a:r>
                      <a:r>
                        <a:rPr lang="en-US" sz="1600" u="none" strike="noStrike" cap="none" dirty="0" smtClean="0"/>
                        <a:t>access, Urban</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a:t>Percent of </a:t>
                      </a:r>
                      <a:r>
                        <a:rPr lang="en-US" sz="1600" u="none" strike="noStrike" cap="none" dirty="0" smtClean="0"/>
                        <a:t>urban </a:t>
                      </a:r>
                      <a:r>
                        <a:rPr lang="en-US" sz="1600" u="none" strike="noStrike" cap="none" dirty="0"/>
                        <a:t>population</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smtClean="0"/>
                        <a:t>80% </a:t>
                      </a:r>
                      <a:endParaRPr sz="1600" u="none" strike="noStrike" cap="none" baseline="30000"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a:t>100</a:t>
                      </a:r>
                      <a:r>
                        <a:rPr lang="en-US" sz="1600" b="1" u="none" strike="noStrike" cap="none" dirty="0" smtClean="0"/>
                        <a:t>%</a:t>
                      </a:r>
                      <a:endParaRPr sz="1600" b="1" u="none" strike="noStrike" cap="none" baseline="30000" dirty="0">
                        <a:solidFill>
                          <a:schemeClr val="dk1"/>
                        </a:solidFill>
                        <a:latin typeface="Garamond"/>
                        <a:ea typeface="Garamond"/>
                        <a:cs typeface="Garamond"/>
                        <a:sym typeface="Garamond"/>
                      </a:endParaRPr>
                    </a:p>
                  </a:txBody>
                  <a:tcPr marL="57425" marR="57425" marT="0" marB="0" anchor="ctr"/>
                </a:tc>
                <a:extLst>
                  <a:ext uri="{0D108BD9-81ED-4DB2-BD59-A6C34878D82A}">
                    <a16:rowId xmlns:a16="http://schemas.microsoft.com/office/drawing/2014/main" val="3836076161"/>
                  </a:ext>
                </a:extLst>
              </a:tr>
              <a:tr h="432425">
                <a:tc>
                  <a:txBody>
                    <a:bodyPr/>
                    <a:lstStyle/>
                    <a:p>
                      <a:pPr marL="0" marR="0" lvl="0" indent="0" algn="ctr" rtl="0">
                        <a:spcBef>
                          <a:spcPts val="0"/>
                        </a:spcBef>
                        <a:spcAft>
                          <a:spcPts val="0"/>
                        </a:spcAft>
                        <a:buNone/>
                      </a:pPr>
                      <a:r>
                        <a:rPr lang="en-US" sz="1600" u="none" strike="noStrike" cap="none" dirty="0"/>
                        <a:t>Electricity </a:t>
                      </a:r>
                      <a:r>
                        <a:rPr lang="en-US" sz="1600" u="none" strike="noStrike" cap="none" dirty="0" smtClean="0"/>
                        <a:t>access, Rural</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a:t>Percent of </a:t>
                      </a:r>
                      <a:r>
                        <a:rPr lang="en-US" sz="1600" u="none" strike="noStrike" cap="none" dirty="0" smtClean="0"/>
                        <a:t>rural </a:t>
                      </a:r>
                      <a:r>
                        <a:rPr lang="en-US" sz="1600" u="none" strike="noStrike" cap="none" dirty="0"/>
                        <a:t>population</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smtClean="0"/>
                        <a:t>15% </a:t>
                      </a:r>
                      <a:endParaRPr sz="1600" u="none" strike="noStrike" cap="none" baseline="30000"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a:t>100</a:t>
                      </a:r>
                      <a:r>
                        <a:rPr lang="en-US" sz="1600" b="1" u="none" strike="noStrike" cap="none" dirty="0" smtClean="0"/>
                        <a:t>%</a:t>
                      </a:r>
                      <a:endParaRPr sz="1600" b="1" u="none" strike="noStrike" cap="none" baseline="30000" dirty="0">
                        <a:solidFill>
                          <a:schemeClr val="dk1"/>
                        </a:solidFill>
                        <a:latin typeface="Garamond"/>
                        <a:ea typeface="Garamond"/>
                        <a:cs typeface="Garamond"/>
                        <a:sym typeface="Garamond"/>
                      </a:endParaRPr>
                    </a:p>
                  </a:txBody>
                  <a:tcPr marL="57425" marR="57425" marT="0" marB="0" anchor="ctr"/>
                </a:tc>
                <a:extLst>
                  <a:ext uri="{0D108BD9-81ED-4DB2-BD59-A6C34878D82A}">
                    <a16:rowId xmlns:a16="http://schemas.microsoft.com/office/drawing/2014/main" val="3586865848"/>
                  </a:ext>
                </a:extLst>
              </a:tr>
              <a:tr h="432425">
                <a:tc>
                  <a:txBody>
                    <a:bodyPr/>
                    <a:lstStyle/>
                    <a:p>
                      <a:pPr marL="0" marR="0" lvl="0" indent="0" algn="ctr" rtl="0">
                        <a:spcBef>
                          <a:spcPts val="0"/>
                        </a:spcBef>
                        <a:spcAft>
                          <a:spcPts val="0"/>
                        </a:spcAft>
                        <a:buNone/>
                      </a:pPr>
                      <a:r>
                        <a:rPr lang="en-US" sz="1600" u="none" strike="noStrike" cap="none" dirty="0"/>
                        <a:t>Household </a:t>
                      </a:r>
                      <a:r>
                        <a:rPr lang="en-US" sz="1600" u="none" strike="noStrike" cap="none" dirty="0" smtClean="0"/>
                        <a:t>size, Urban</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a:t>People per household</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a:t>5 </a:t>
                      </a:r>
                      <a:endParaRPr sz="1600" u="none" strike="noStrike" cap="none" baseline="30000"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a:t>4</a:t>
                      </a:r>
                      <a:r>
                        <a:rPr lang="en-US" sz="1600" u="none" strike="noStrike" cap="none" dirty="0"/>
                        <a:t> </a:t>
                      </a:r>
                      <a:endParaRPr sz="1600" u="none" strike="noStrike" cap="none" baseline="30000" dirty="0">
                        <a:latin typeface="Garamond"/>
                        <a:ea typeface="Garamond"/>
                        <a:cs typeface="Garamond"/>
                        <a:sym typeface="Garamond"/>
                      </a:endParaRPr>
                    </a:p>
                  </a:txBody>
                  <a:tcPr marL="57425" marR="57425" marT="0" marB="0" anchor="ctr"/>
                </a:tc>
                <a:extLst>
                  <a:ext uri="{0D108BD9-81ED-4DB2-BD59-A6C34878D82A}">
                    <a16:rowId xmlns:a16="http://schemas.microsoft.com/office/drawing/2014/main" val="4119522778"/>
                  </a:ext>
                </a:extLst>
              </a:tr>
              <a:tr h="432425">
                <a:tc>
                  <a:txBody>
                    <a:bodyPr/>
                    <a:lstStyle/>
                    <a:p>
                      <a:pPr marL="0" marR="0" lvl="0" indent="0" algn="ctr" rtl="0">
                        <a:spcBef>
                          <a:spcPts val="0"/>
                        </a:spcBef>
                        <a:spcAft>
                          <a:spcPts val="0"/>
                        </a:spcAft>
                        <a:buNone/>
                      </a:pPr>
                      <a:r>
                        <a:rPr lang="en-US" sz="1600" u="none" strike="noStrike" cap="none" dirty="0"/>
                        <a:t>Household </a:t>
                      </a:r>
                      <a:r>
                        <a:rPr lang="en-US" sz="1600" u="none" strike="noStrike" cap="none" dirty="0" smtClean="0"/>
                        <a:t>size, Rural</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u="none" strike="noStrike" cap="none" dirty="0"/>
                        <a:t>People per household</a:t>
                      </a:r>
                      <a:endParaRPr sz="1600" u="none" strike="noStrike" cap="none"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sv-SE" sz="1600" u="none" strike="noStrike" cap="none" baseline="0" dirty="0" smtClean="0">
                          <a:latin typeface="Calibri"/>
                          <a:ea typeface="Garamond"/>
                          <a:cs typeface="Calibri"/>
                          <a:sym typeface="Arial"/>
                        </a:rPr>
                        <a:t>7</a:t>
                      </a:r>
                      <a:endParaRPr sz="1600" u="none" strike="noStrike" cap="none" baseline="30000" dirty="0">
                        <a:latin typeface="Garamond"/>
                        <a:ea typeface="Garamond"/>
                        <a:cs typeface="Garamond"/>
                        <a:sym typeface="Garamond"/>
                      </a:endParaRPr>
                    </a:p>
                  </a:txBody>
                  <a:tcPr marL="57425" marR="57425" marT="0" marB="0" anchor="ctr"/>
                </a:tc>
                <a:tc>
                  <a:txBody>
                    <a:bodyPr/>
                    <a:lstStyle/>
                    <a:p>
                      <a:pPr marL="0" marR="0" lvl="0" indent="0" algn="ctr" rtl="0">
                        <a:spcBef>
                          <a:spcPts val="0"/>
                        </a:spcBef>
                        <a:spcAft>
                          <a:spcPts val="0"/>
                        </a:spcAft>
                        <a:buNone/>
                      </a:pPr>
                      <a:r>
                        <a:rPr lang="en-US" sz="1600" b="1" u="none" strike="noStrike" cap="none" dirty="0"/>
                        <a:t>6</a:t>
                      </a:r>
                      <a:r>
                        <a:rPr lang="en-US" sz="1600" u="none" strike="noStrike" cap="none" dirty="0" smtClean="0"/>
                        <a:t> </a:t>
                      </a:r>
                      <a:endParaRPr sz="1600" u="none" strike="noStrike" cap="none" baseline="30000" dirty="0">
                        <a:latin typeface="Garamond"/>
                        <a:ea typeface="Garamond"/>
                        <a:cs typeface="Garamond"/>
                        <a:sym typeface="Garamond"/>
                      </a:endParaRPr>
                    </a:p>
                  </a:txBody>
                  <a:tcPr marL="57425" marR="57425" marT="0" marB="0" anchor="ctr"/>
                </a:tc>
                <a:extLst>
                  <a:ext uri="{0D108BD9-81ED-4DB2-BD59-A6C34878D82A}">
                    <a16:rowId xmlns:a16="http://schemas.microsoft.com/office/drawing/2014/main" val="2249601962"/>
                  </a:ext>
                </a:extLst>
              </a:tr>
            </a:tbl>
          </a:graphicData>
        </a:graphic>
      </p:graphicFrame>
      <p:sp>
        <p:nvSpPr>
          <p:cNvPr id="5" name="Google Shape;280;p15"/>
          <p:cNvSpPr txBox="1"/>
          <p:nvPr/>
        </p:nvSpPr>
        <p:spPr>
          <a:xfrm>
            <a:off x="838200" y="1797720"/>
            <a:ext cx="6724650" cy="4478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700"/>
              <a:buFont typeface="Arial"/>
              <a:buNone/>
            </a:pPr>
            <a:r>
              <a:rPr lang="en-US" sz="2000" b="1" dirty="0">
                <a:solidFill>
                  <a:schemeClr val="accent5">
                    <a:lumMod val="60000"/>
                    <a:lumOff val="40000"/>
                  </a:schemeClr>
                </a:solidFill>
                <a:latin typeface="Open Sans"/>
                <a:ea typeface="Open Sans" panose="020B0606030504020204" pitchFamily="34" charset="0"/>
                <a:cs typeface="Open Sans" panose="020B0606030504020204" pitchFamily="34" charset="0"/>
                <a:sym typeface="Calibri"/>
              </a:rPr>
              <a:t>Step 3a. Collect country-specific data (Social)</a:t>
            </a:r>
            <a:endParaRPr sz="2000" b="1" dirty="0">
              <a:solidFill>
                <a:schemeClr val="accent5">
                  <a:lumMod val="60000"/>
                  <a:lumOff val="40000"/>
                </a:schemeClr>
              </a:solidFill>
              <a:latin typeface="Open Sans"/>
              <a:ea typeface="Open Sans" panose="020B0606030504020204" pitchFamily="34" charset="0"/>
              <a:cs typeface="Open Sans" panose="020B0606030504020204" pitchFamily="34" charset="0"/>
              <a:sym typeface="Calibri"/>
            </a:endParaRPr>
          </a:p>
          <a:p>
            <a:pPr marL="0" marR="0" lvl="0" indent="0" algn="l" rtl="0">
              <a:lnSpc>
                <a:spcPct val="90000"/>
              </a:lnSpc>
              <a:spcBef>
                <a:spcPts val="0"/>
              </a:spcBef>
              <a:spcAft>
                <a:spcPts val="0"/>
              </a:spcAft>
              <a:buClr>
                <a:schemeClr val="dk1"/>
              </a:buClr>
              <a:buSzPts val="1000"/>
              <a:buFont typeface="Arial"/>
              <a:buNone/>
            </a:pPr>
            <a:endParaRPr sz="1000" strike="sngStrike" dirty="0">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ts val="2700"/>
              <a:buFont typeface="Arial"/>
              <a:buNone/>
            </a:pPr>
            <a:endParaRPr sz="2700" dirty="0">
              <a:solidFill>
                <a:schemeClr val="dk1"/>
              </a:solidFill>
              <a:latin typeface="Calibri"/>
              <a:ea typeface="Calibri"/>
              <a:cs typeface="Calibri"/>
              <a:sym typeface="Calibri"/>
            </a:endParaRPr>
          </a:p>
          <a:p>
            <a:pPr marL="0" marR="0" lvl="0" indent="0" algn="l" rtl="0">
              <a:lnSpc>
                <a:spcPct val="90000"/>
              </a:lnSpc>
              <a:spcBef>
                <a:spcPts val="1600"/>
              </a:spcBef>
              <a:spcAft>
                <a:spcPts val="0"/>
              </a:spcAft>
              <a:buClr>
                <a:schemeClr val="dk1"/>
              </a:buClr>
              <a:buSzPts val="2200"/>
              <a:buFont typeface="Arial"/>
              <a:buNone/>
            </a:pPr>
            <a:endParaRPr sz="2200" dirty="0">
              <a:solidFill>
                <a:schemeClr val="dk1"/>
              </a:solidFill>
              <a:latin typeface="Calibri"/>
              <a:ea typeface="Calibri"/>
              <a:cs typeface="Calibri"/>
              <a:sym typeface="Calibri"/>
            </a:endParaRPr>
          </a:p>
        </p:txBody>
      </p:sp>
      <p:sp>
        <p:nvSpPr>
          <p:cNvPr id="7" name="Rectangle 6"/>
          <p:cNvSpPr/>
          <p:nvPr/>
        </p:nvSpPr>
        <p:spPr>
          <a:xfrm>
            <a:off x="0" y="6387501"/>
            <a:ext cx="1566454" cy="246221"/>
          </a:xfrm>
          <a:prstGeom prst="rect">
            <a:avLst/>
          </a:prstGeom>
        </p:spPr>
        <p:txBody>
          <a:bodyPr wrap="none">
            <a:spAutoFit/>
          </a:bodyPr>
          <a:lstStyle/>
          <a:p>
            <a:r>
              <a:rPr lang="en-US" sz="1000" b="1" dirty="0" smtClean="0">
                <a:solidFill>
                  <a:srgbClr val="1D1C1D"/>
                </a:solidFill>
                <a:latin typeface="Open Sans" panose="020B0606030504020204"/>
              </a:rPr>
              <a:t>Source:</a:t>
            </a:r>
            <a:r>
              <a:rPr lang="en-US" sz="1000" dirty="0">
                <a:solidFill>
                  <a:srgbClr val="1D1C1D"/>
                </a:solidFill>
                <a:latin typeface="Open Sans" panose="020B0606030504020204"/>
              </a:rPr>
              <a:t> </a:t>
            </a:r>
            <a:r>
              <a:rPr lang="en-US" sz="1000" dirty="0" smtClean="0">
                <a:solidFill>
                  <a:srgbClr val="1D1C1D"/>
                </a:solidFill>
                <a:latin typeface="Open Sans" panose="020B0606030504020204"/>
              </a:rPr>
              <a:t>Sahlberg </a:t>
            </a:r>
            <a:r>
              <a:rPr lang="en-US" sz="1000" dirty="0">
                <a:solidFill>
                  <a:srgbClr val="1D1C1D"/>
                </a:solidFill>
                <a:latin typeface="Open Sans" panose="020B0606030504020204"/>
              </a:rPr>
              <a:t>et al. </a:t>
            </a:r>
            <a:r>
              <a:rPr lang="en-US" sz="1000" dirty="0" smtClean="0">
                <a:solidFill>
                  <a:srgbClr val="1D1C1D"/>
                </a:solidFill>
                <a:latin typeface="Open Sans" panose="020B0606030504020204"/>
              </a:rPr>
              <a:t>2021</a:t>
            </a:r>
            <a:endParaRPr lang="en-US" sz="1000" dirty="0">
              <a:solidFill>
                <a:srgbClr val="1D1C1D"/>
              </a:solidFill>
              <a:latin typeface="Open Sans" panose="020B0606030504020204"/>
            </a:endParaRPr>
          </a:p>
        </p:txBody>
      </p:sp>
    </p:spTree>
    <p:extLst>
      <p:ext uri="{BB962C8B-B14F-4D97-AF65-F5344CB8AC3E}">
        <p14:creationId xmlns:p14="http://schemas.microsoft.com/office/powerpoint/2010/main" val="2929588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graphicFrame>
        <p:nvGraphicFramePr>
          <p:cNvPr id="298" name="Google Shape;298;p17"/>
          <p:cNvGraphicFramePr/>
          <p:nvPr/>
        </p:nvGraphicFramePr>
        <p:xfrm>
          <a:off x="7445553" y="1040437"/>
          <a:ext cx="4141125" cy="2676385"/>
        </p:xfrm>
        <a:graphic>
          <a:graphicData uri="http://schemas.openxmlformats.org/drawingml/2006/table">
            <a:tbl>
              <a:tblPr firstRow="1" firstCol="1" bandRow="1">
                <a:noFill/>
              </a:tblPr>
              <a:tblGrid>
                <a:gridCol w="1645575">
                  <a:extLst>
                    <a:ext uri="{9D8B030D-6E8A-4147-A177-3AD203B41FA5}">
                      <a16:colId xmlns:a16="http://schemas.microsoft.com/office/drawing/2014/main" val="20000"/>
                    </a:ext>
                  </a:extLst>
                </a:gridCol>
                <a:gridCol w="2495550">
                  <a:extLst>
                    <a:ext uri="{9D8B030D-6E8A-4147-A177-3AD203B41FA5}">
                      <a16:colId xmlns:a16="http://schemas.microsoft.com/office/drawing/2014/main" val="20001"/>
                    </a:ext>
                  </a:extLst>
                </a:gridCol>
              </a:tblGrid>
              <a:tr h="301475">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Parameter</a:t>
                      </a:r>
                      <a:endParaRPr sz="1200" u="none" strike="noStrike" cap="none">
                        <a:latin typeface="Calibri"/>
                        <a:ea typeface="Calibri"/>
                        <a:cs typeface="Calibri"/>
                        <a:sym typeface="Calibri"/>
                      </a:endParaRPr>
                    </a:p>
                  </a:txBody>
                  <a:tcPr marL="68575" marR="68575" marT="0" marB="0" anchor="ctr"/>
                </a:tc>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Capital cost $/km</a:t>
                      </a:r>
                      <a:endParaRPr sz="1200" u="none" strike="noStrike" cap="none">
                        <a:latin typeface="Calibri"/>
                        <a:ea typeface="Calibri"/>
                        <a:cs typeface="Calibri"/>
                        <a:sym typeface="Calibri"/>
                      </a:endParaRPr>
                    </a:p>
                  </a:txBody>
                  <a:tcPr marL="68575" marR="68575" marT="0" marB="0" anchor="ctr"/>
                </a:tc>
                <a:extLst>
                  <a:ext uri="{0D108BD9-81ED-4DB2-BD59-A6C34878D82A}">
                    <a16:rowId xmlns:a16="http://schemas.microsoft.com/office/drawing/2014/main" val="10000"/>
                  </a:ext>
                </a:extLst>
              </a:tr>
              <a:tr h="353200">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HV lines (&gt;69 kV)</a:t>
                      </a:r>
                      <a:endParaRPr sz="1200" u="none" strike="noStrike" cap="none">
                        <a:latin typeface="Calibri"/>
                        <a:ea typeface="Calibri"/>
                        <a:cs typeface="Calibri"/>
                        <a:sym typeface="Calibri"/>
                      </a:endParaRPr>
                    </a:p>
                  </a:txBody>
                  <a:tcPr marL="68575" marR="68575" marT="0" marB="0" anchor="ctr"/>
                </a:tc>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53,900</a:t>
                      </a:r>
                      <a:r>
                        <a:rPr lang="en-US" sz="1200" u="none" strike="noStrike" cap="none" baseline="30000">
                          <a:latin typeface="Calibri"/>
                          <a:ea typeface="Calibri"/>
                          <a:cs typeface="Calibri"/>
                          <a:sym typeface="Calibri"/>
                        </a:rPr>
                        <a:t>6</a:t>
                      </a:r>
                      <a:endParaRPr sz="1200" u="none" strike="noStrike" cap="none" baseline="30000">
                        <a:solidFill>
                          <a:schemeClr val="dk1"/>
                        </a:solidFill>
                        <a:latin typeface="Calibri"/>
                        <a:ea typeface="Calibri"/>
                        <a:cs typeface="Calibri"/>
                        <a:sym typeface="Calibri"/>
                      </a:endParaRPr>
                    </a:p>
                  </a:txBody>
                  <a:tcPr marL="68575" marR="68575" marT="0" marB="0" anchor="ctr"/>
                </a:tc>
                <a:extLst>
                  <a:ext uri="{0D108BD9-81ED-4DB2-BD59-A6C34878D82A}">
                    <a16:rowId xmlns:a16="http://schemas.microsoft.com/office/drawing/2014/main" val="10001"/>
                  </a:ext>
                </a:extLst>
              </a:tr>
              <a:tr h="318275">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MV lines (&gt;33 kV)</a:t>
                      </a:r>
                      <a:endParaRPr/>
                    </a:p>
                  </a:txBody>
                  <a:tcPr marL="68575" marR="68575" marT="0" marB="0" anchor="ctr"/>
                </a:tc>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9,000 </a:t>
                      </a:r>
                      <a:r>
                        <a:rPr lang="en-US" sz="1200" u="none" strike="noStrike" cap="none" baseline="30000">
                          <a:latin typeface="Calibri"/>
                          <a:ea typeface="Calibri"/>
                          <a:cs typeface="Calibri"/>
                          <a:sym typeface="Calibri"/>
                        </a:rPr>
                        <a:t>3</a:t>
                      </a:r>
                      <a:endParaRPr sz="1200" u="none" strike="noStrike" cap="none" baseline="30000">
                        <a:latin typeface="Calibri"/>
                        <a:ea typeface="Calibri"/>
                        <a:cs typeface="Calibri"/>
                        <a:sym typeface="Calibri"/>
                      </a:endParaRPr>
                    </a:p>
                  </a:txBody>
                  <a:tcPr marL="68575" marR="68575" marT="0" marB="0" anchor="ctr"/>
                </a:tc>
                <a:extLst>
                  <a:ext uri="{0D108BD9-81ED-4DB2-BD59-A6C34878D82A}">
                    <a16:rowId xmlns:a16="http://schemas.microsoft.com/office/drawing/2014/main" val="10002"/>
                  </a:ext>
                </a:extLst>
              </a:tr>
              <a:tr h="338150">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LV lines (220 V)</a:t>
                      </a:r>
                      <a:endParaRPr/>
                    </a:p>
                  </a:txBody>
                  <a:tcPr marL="68575" marR="68575" marT="0" marB="0" anchor="ct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u="none" strike="noStrike" cap="none">
                          <a:latin typeface="Calibri"/>
                          <a:ea typeface="Calibri"/>
                          <a:cs typeface="Calibri"/>
                          <a:sym typeface="Calibri"/>
                        </a:rPr>
                        <a:t>5,000 </a:t>
                      </a:r>
                      <a:r>
                        <a:rPr lang="en-US" sz="1200" u="none" strike="noStrike" cap="none" baseline="30000">
                          <a:latin typeface="Calibri"/>
                          <a:ea typeface="Calibri"/>
                          <a:cs typeface="Calibri"/>
                          <a:sym typeface="Calibri"/>
                        </a:rPr>
                        <a:t>3</a:t>
                      </a:r>
                      <a:endParaRPr sz="1200" u="none" strike="noStrike" cap="none" baseline="30000">
                        <a:latin typeface="Calibri"/>
                        <a:ea typeface="Calibri"/>
                        <a:cs typeface="Calibri"/>
                        <a:sym typeface="Calibri"/>
                      </a:endParaRPr>
                    </a:p>
                  </a:txBody>
                  <a:tcPr marL="68575" marR="68575" marT="0" marB="0" anchor="ctr"/>
                </a:tc>
                <a:extLst>
                  <a:ext uri="{0D108BD9-81ED-4DB2-BD59-A6C34878D82A}">
                    <a16:rowId xmlns:a16="http://schemas.microsoft.com/office/drawing/2014/main" val="10003"/>
                  </a:ext>
                </a:extLst>
              </a:tr>
              <a:tr h="333175">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HV/LV transformer</a:t>
                      </a:r>
                      <a:endParaRPr sz="1200" u="none" strike="noStrike" cap="none">
                        <a:latin typeface="Calibri"/>
                        <a:ea typeface="Calibri"/>
                        <a:cs typeface="Calibri"/>
                        <a:sym typeface="Calibri"/>
                      </a:endParaRPr>
                    </a:p>
                  </a:txBody>
                  <a:tcPr marL="68575" marR="68575" marT="0" marB="0" anchor="ctr"/>
                </a:tc>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5 000 $ per unit </a:t>
                      </a:r>
                      <a:r>
                        <a:rPr lang="en-US" sz="1200" u="none" strike="noStrike" cap="none" baseline="30000">
                          <a:latin typeface="Calibri"/>
                          <a:ea typeface="Calibri"/>
                          <a:cs typeface="Calibri"/>
                          <a:sym typeface="Calibri"/>
                        </a:rPr>
                        <a:t>3</a:t>
                      </a:r>
                      <a:endParaRPr sz="1200" b="1" u="none" strike="noStrike" cap="none" baseline="30000">
                        <a:latin typeface="Calibri"/>
                        <a:ea typeface="Calibri"/>
                        <a:cs typeface="Calibri"/>
                        <a:sym typeface="Calibri"/>
                      </a:endParaRPr>
                    </a:p>
                  </a:txBody>
                  <a:tcPr marL="68575" marR="68575" marT="0" marB="0" anchor="ctr"/>
                </a:tc>
                <a:extLst>
                  <a:ext uri="{0D108BD9-81ED-4DB2-BD59-A6C34878D82A}">
                    <a16:rowId xmlns:a16="http://schemas.microsoft.com/office/drawing/2014/main" val="10004"/>
                  </a:ext>
                </a:extLst>
              </a:tr>
              <a:tr h="333175">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Transmission loses</a:t>
                      </a:r>
                      <a:endParaRPr/>
                    </a:p>
                  </a:txBody>
                  <a:tcPr marL="68575" marR="68575" marT="0" marB="0" anchor="ct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18%</a:t>
                      </a:r>
                      <a:endParaRPr/>
                    </a:p>
                  </a:txBody>
                  <a:tcPr marL="68575" marR="68575" marT="0" marB="0" anchor="ctr"/>
                </a:tc>
                <a:extLst>
                  <a:ext uri="{0D108BD9-81ED-4DB2-BD59-A6C34878D82A}">
                    <a16:rowId xmlns:a16="http://schemas.microsoft.com/office/drawing/2014/main" val="10005"/>
                  </a:ext>
                </a:extLst>
              </a:tr>
              <a:tr h="333175">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Connection cost per HH</a:t>
                      </a:r>
                      <a:endParaRPr/>
                    </a:p>
                  </a:txBody>
                  <a:tcPr marL="68575" marR="68575" marT="0" marB="0" anchor="ct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$125</a:t>
                      </a:r>
                      <a:endParaRPr/>
                    </a:p>
                  </a:txBody>
                  <a:tcPr marL="68575" marR="68575" marT="0" marB="0" anchor="ctr"/>
                </a:tc>
                <a:extLst>
                  <a:ext uri="{0D108BD9-81ED-4DB2-BD59-A6C34878D82A}">
                    <a16:rowId xmlns:a16="http://schemas.microsoft.com/office/drawing/2014/main" val="10006"/>
                  </a:ext>
                </a:extLst>
              </a:tr>
              <a:tr h="333175">
                <a:tc>
                  <a:txBody>
                    <a:bodyPr/>
                    <a:lstStyle/>
                    <a:p>
                      <a:pPr marL="0" marR="0" lvl="0" indent="0" algn="ctr" rtl="0">
                        <a:spcBef>
                          <a:spcPts val="0"/>
                        </a:spcBef>
                        <a:spcAft>
                          <a:spcPts val="0"/>
                        </a:spcAft>
                        <a:buNone/>
                      </a:pPr>
                      <a:r>
                        <a:rPr lang="en-US" sz="1200" u="none" strike="noStrike" cap="none">
                          <a:latin typeface="Calibri"/>
                          <a:ea typeface="Calibri"/>
                          <a:cs typeface="Calibri"/>
                          <a:sym typeface="Calibri"/>
                        </a:rPr>
                        <a:t>Cost of producing electricity</a:t>
                      </a:r>
                      <a:endParaRPr sz="1200" u="none" strike="noStrike" cap="none">
                        <a:latin typeface="Calibri"/>
                        <a:ea typeface="Calibri"/>
                        <a:cs typeface="Calibri"/>
                        <a:sym typeface="Calibri"/>
                      </a:endParaRPr>
                    </a:p>
                  </a:txBody>
                  <a:tcPr marL="68575" marR="68575" marT="0" marB="0" anchor="ctr"/>
                </a:tc>
                <a:tc>
                  <a:txBody>
                    <a:bodyPr/>
                    <a:lstStyle/>
                    <a:p>
                      <a:pPr marL="0" marR="0" lvl="0" indent="0" algn="ctr" rtl="0">
                        <a:spcBef>
                          <a:spcPts val="0"/>
                        </a:spcBef>
                        <a:spcAft>
                          <a:spcPts val="0"/>
                        </a:spcAft>
                        <a:buNone/>
                      </a:pPr>
                      <a:r>
                        <a:rPr lang="en-US" sz="1200" b="0" u="none" strike="noStrike" cap="none">
                          <a:solidFill>
                            <a:schemeClr val="dk1"/>
                          </a:solidFill>
                          <a:latin typeface="Calibri"/>
                          <a:ea typeface="Calibri"/>
                          <a:cs typeface="Calibri"/>
                          <a:sym typeface="Calibri"/>
                        </a:rPr>
                        <a:t>0.05</a:t>
                      </a:r>
                      <a:endParaRPr sz="1200" b="0" u="none" strike="noStrike" cap="none">
                        <a:solidFill>
                          <a:schemeClr val="dk1"/>
                        </a:solidFill>
                        <a:latin typeface="Calibri"/>
                        <a:ea typeface="Calibri"/>
                        <a:cs typeface="Calibri"/>
                        <a:sym typeface="Calibri"/>
                      </a:endParaRPr>
                    </a:p>
                  </a:txBody>
                  <a:tcPr marL="68575" marR="68575" marT="0" marB="0" anchor="ctr"/>
                </a:tc>
                <a:extLst>
                  <a:ext uri="{0D108BD9-81ED-4DB2-BD59-A6C34878D82A}">
                    <a16:rowId xmlns:a16="http://schemas.microsoft.com/office/drawing/2014/main" val="10007"/>
                  </a:ext>
                </a:extLst>
              </a:tr>
            </a:tbl>
          </a:graphicData>
        </a:graphic>
      </p:graphicFrame>
      <p:sp>
        <p:nvSpPr>
          <p:cNvPr id="299" name="Google Shape;299;p17"/>
          <p:cNvSpPr txBox="1"/>
          <p:nvPr/>
        </p:nvSpPr>
        <p:spPr>
          <a:xfrm>
            <a:off x="8317323" y="4163697"/>
            <a:ext cx="2572378" cy="152349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Values adopted by:</a:t>
            </a:r>
            <a:endParaRPr/>
          </a:p>
          <a:p>
            <a:pPr marL="228600" marR="0" lvl="0" indent="-228600" algn="l" rtl="0">
              <a:spcBef>
                <a:spcPts val="600"/>
              </a:spcBef>
              <a:spcAft>
                <a:spcPts val="0"/>
              </a:spcAft>
              <a:buClr>
                <a:schemeClr val="dk1"/>
              </a:buClr>
              <a:buSzPts val="1100"/>
              <a:buFont typeface="Calibri"/>
              <a:buAutoNum type="arabicPeriod"/>
            </a:pPr>
            <a:r>
              <a:rPr lang="en-US" sz="1100">
                <a:solidFill>
                  <a:schemeClr val="dk1"/>
                </a:solidFill>
                <a:latin typeface="Calibri"/>
                <a:ea typeface="Calibri"/>
                <a:cs typeface="Calibri"/>
                <a:sym typeface="Calibri"/>
              </a:rPr>
              <a:t>IRENA, 2012</a:t>
            </a:r>
            <a:endParaRPr/>
          </a:p>
          <a:p>
            <a:pPr marL="228600" marR="0" lvl="0" indent="-228600" algn="l" rtl="0">
              <a:spcBef>
                <a:spcPts val="0"/>
              </a:spcBef>
              <a:spcAft>
                <a:spcPts val="0"/>
              </a:spcAft>
              <a:buClr>
                <a:schemeClr val="dk1"/>
              </a:buClr>
              <a:buSzPts val="1100"/>
              <a:buFont typeface="Calibri"/>
              <a:buAutoNum type="arabicPeriod"/>
            </a:pPr>
            <a:r>
              <a:rPr lang="en-US" sz="1100">
                <a:solidFill>
                  <a:schemeClr val="dk1"/>
                </a:solidFill>
                <a:latin typeface="Calibri"/>
                <a:ea typeface="Calibri"/>
                <a:cs typeface="Calibri"/>
                <a:sym typeface="Calibri"/>
              </a:rPr>
              <a:t>ESMAP - World Bank, 2015</a:t>
            </a:r>
            <a:endParaRPr sz="1100">
              <a:solidFill>
                <a:schemeClr val="dk1"/>
              </a:solidFill>
              <a:latin typeface="Calibri"/>
              <a:ea typeface="Calibri"/>
              <a:cs typeface="Calibri"/>
              <a:sym typeface="Calibri"/>
            </a:endParaRPr>
          </a:p>
          <a:p>
            <a:pPr marL="228600" marR="0" lvl="0" indent="-228600" algn="l" rtl="0">
              <a:spcBef>
                <a:spcPts val="0"/>
              </a:spcBef>
              <a:spcAft>
                <a:spcPts val="0"/>
              </a:spcAft>
              <a:buClr>
                <a:schemeClr val="dk1"/>
              </a:buClr>
              <a:buSzPts val="1100"/>
              <a:buFont typeface="Calibri"/>
              <a:buAutoNum type="arabicPeriod"/>
            </a:pPr>
            <a:r>
              <a:rPr lang="en-US" sz="1100">
                <a:solidFill>
                  <a:schemeClr val="dk1"/>
                </a:solidFill>
                <a:latin typeface="Calibri"/>
                <a:ea typeface="Calibri"/>
                <a:cs typeface="Calibri"/>
                <a:sym typeface="Calibri"/>
              </a:rPr>
              <a:t>Ministry of Energy Kenya, 2015</a:t>
            </a:r>
            <a:endParaRPr sz="1100">
              <a:solidFill>
                <a:schemeClr val="dk1"/>
              </a:solidFill>
              <a:latin typeface="Calibri"/>
              <a:ea typeface="Calibri"/>
              <a:cs typeface="Calibri"/>
              <a:sym typeface="Calibri"/>
            </a:endParaRPr>
          </a:p>
          <a:p>
            <a:pPr marL="228600" marR="0" lvl="0" indent="-228600" algn="l" rtl="0">
              <a:spcBef>
                <a:spcPts val="0"/>
              </a:spcBef>
              <a:spcAft>
                <a:spcPts val="0"/>
              </a:spcAft>
              <a:buClr>
                <a:schemeClr val="dk1"/>
              </a:buClr>
              <a:buSzPts val="1100"/>
              <a:buFont typeface="Calibri"/>
              <a:buAutoNum type="arabicPeriod"/>
            </a:pPr>
            <a:r>
              <a:rPr lang="en-US" sz="1100">
                <a:solidFill>
                  <a:schemeClr val="dk1"/>
                </a:solidFill>
                <a:latin typeface="Calibri"/>
                <a:ea typeface="Calibri"/>
                <a:cs typeface="Calibri"/>
                <a:sym typeface="Calibri"/>
              </a:rPr>
              <a:t>International Energy Agency, 2017</a:t>
            </a:r>
            <a:endParaRPr/>
          </a:p>
          <a:p>
            <a:pPr marL="0" marR="0" lvl="0" indent="0" algn="l" rtl="0">
              <a:spcBef>
                <a:spcPts val="0"/>
              </a:spcBef>
              <a:spcAft>
                <a:spcPts val="0"/>
              </a:spcAft>
              <a:buNone/>
            </a:pPr>
            <a:endParaRPr sz="1100">
              <a:solidFill>
                <a:schemeClr val="dk1"/>
              </a:solidFill>
              <a:latin typeface="Calibri"/>
              <a:ea typeface="Calibri"/>
              <a:cs typeface="Calibri"/>
              <a:sym typeface="Calibri"/>
            </a:endParaRPr>
          </a:p>
          <a:p>
            <a:pPr marL="0" marR="0" lvl="0" indent="0" algn="l" rtl="0">
              <a:spcBef>
                <a:spcPts val="0"/>
              </a:spcBef>
              <a:spcAft>
                <a:spcPts val="0"/>
              </a:spcAft>
              <a:buNone/>
            </a:pPr>
            <a:r>
              <a:rPr lang="en-US" sz="1100" b="1" u="sng">
                <a:solidFill>
                  <a:schemeClr val="dk1"/>
                </a:solidFill>
                <a:latin typeface="Calibri"/>
                <a:ea typeface="Calibri"/>
                <a:cs typeface="Calibri"/>
                <a:sym typeface="Calibri"/>
              </a:rPr>
              <a:t>Latest updated in September 2017</a:t>
            </a:r>
            <a:endParaRPr sz="1100" b="1" u="sng">
              <a:solidFill>
                <a:schemeClr val="dk1"/>
              </a:solidFill>
              <a:latin typeface="Calibri"/>
              <a:ea typeface="Calibri"/>
              <a:cs typeface="Calibri"/>
              <a:sym typeface="Calibri"/>
            </a:endParaRPr>
          </a:p>
          <a:p>
            <a:pPr marL="228600" marR="0" lvl="0" indent="-158750" algn="l" rtl="0">
              <a:spcBef>
                <a:spcPts val="0"/>
              </a:spcBef>
              <a:spcAft>
                <a:spcPts val="0"/>
              </a:spcAft>
              <a:buClr>
                <a:schemeClr val="dk1"/>
              </a:buClr>
              <a:buSzPts val="1100"/>
              <a:buFont typeface="Calibri"/>
              <a:buNone/>
            </a:pPr>
            <a:endParaRPr sz="1100">
              <a:solidFill>
                <a:schemeClr val="dk1"/>
              </a:solidFill>
              <a:latin typeface="Calibri"/>
              <a:ea typeface="Calibri"/>
              <a:cs typeface="Calibri"/>
              <a:sym typeface="Calibri"/>
            </a:endParaRPr>
          </a:p>
        </p:txBody>
      </p:sp>
      <p:sp>
        <p:nvSpPr>
          <p:cNvPr id="300" name="Google Shape;300;p17"/>
          <p:cNvSpPr txBox="1"/>
          <p:nvPr/>
        </p:nvSpPr>
        <p:spPr>
          <a:xfrm>
            <a:off x="867878" y="328392"/>
            <a:ext cx="10274801" cy="4478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700"/>
              <a:buFont typeface="Arial"/>
              <a:buNone/>
            </a:pPr>
            <a:r>
              <a:rPr lang="en-US" sz="2700" b="1">
                <a:solidFill>
                  <a:schemeClr val="dk1"/>
                </a:solidFill>
                <a:latin typeface="Calibri"/>
                <a:ea typeface="Calibri"/>
                <a:cs typeface="Calibri"/>
                <a:sym typeface="Calibri"/>
              </a:rPr>
              <a:t>Step 3c</a:t>
            </a:r>
            <a:r>
              <a:rPr lang="en-US" sz="2700">
                <a:solidFill>
                  <a:schemeClr val="dk1"/>
                </a:solidFill>
                <a:latin typeface="Calibri"/>
                <a:ea typeface="Calibri"/>
                <a:cs typeface="Calibri"/>
                <a:sym typeface="Calibri"/>
              </a:rPr>
              <a:t>. Enter country-specific data (Technology specifications &amp; Costs)</a:t>
            </a:r>
            <a:endParaRPr sz="270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000"/>
              <a:buFont typeface="Arial"/>
              <a:buNone/>
            </a:pPr>
            <a:endParaRPr sz="1000" strike="sngStrike">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ts val="2700"/>
              <a:buFont typeface="Arial"/>
              <a:buNone/>
            </a:pPr>
            <a:endParaRPr sz="2700">
              <a:solidFill>
                <a:schemeClr val="dk1"/>
              </a:solidFill>
              <a:latin typeface="Calibri"/>
              <a:ea typeface="Calibri"/>
              <a:cs typeface="Calibri"/>
              <a:sym typeface="Calibri"/>
            </a:endParaRPr>
          </a:p>
        </p:txBody>
      </p:sp>
      <p:graphicFrame>
        <p:nvGraphicFramePr>
          <p:cNvPr id="301" name="Google Shape;301;p17"/>
          <p:cNvGraphicFramePr/>
          <p:nvPr/>
        </p:nvGraphicFramePr>
        <p:xfrm>
          <a:off x="287858" y="1040437"/>
          <a:ext cx="6860525" cy="4587900"/>
        </p:xfrm>
        <a:graphic>
          <a:graphicData uri="http://schemas.openxmlformats.org/drawingml/2006/table">
            <a:tbl>
              <a:tblPr firstRow="1" firstCol="1" bandRow="1">
                <a:noFill/>
              </a:tblPr>
              <a:tblGrid>
                <a:gridCol w="936425">
                  <a:extLst>
                    <a:ext uri="{9D8B030D-6E8A-4147-A177-3AD203B41FA5}">
                      <a16:colId xmlns:a16="http://schemas.microsoft.com/office/drawing/2014/main" val="20000"/>
                    </a:ext>
                  </a:extLst>
                </a:gridCol>
                <a:gridCol w="764625">
                  <a:extLst>
                    <a:ext uri="{9D8B030D-6E8A-4147-A177-3AD203B41FA5}">
                      <a16:colId xmlns:a16="http://schemas.microsoft.com/office/drawing/2014/main" val="20001"/>
                    </a:ext>
                  </a:extLst>
                </a:gridCol>
                <a:gridCol w="869525">
                  <a:extLst>
                    <a:ext uri="{9D8B030D-6E8A-4147-A177-3AD203B41FA5}">
                      <a16:colId xmlns:a16="http://schemas.microsoft.com/office/drawing/2014/main" val="20002"/>
                    </a:ext>
                  </a:extLst>
                </a:gridCol>
                <a:gridCol w="1003300">
                  <a:extLst>
                    <a:ext uri="{9D8B030D-6E8A-4147-A177-3AD203B41FA5}">
                      <a16:colId xmlns:a16="http://schemas.microsoft.com/office/drawing/2014/main" val="20003"/>
                    </a:ext>
                  </a:extLst>
                </a:gridCol>
                <a:gridCol w="773800">
                  <a:extLst>
                    <a:ext uri="{9D8B030D-6E8A-4147-A177-3AD203B41FA5}">
                      <a16:colId xmlns:a16="http://schemas.microsoft.com/office/drawing/2014/main" val="20004"/>
                    </a:ext>
                  </a:extLst>
                </a:gridCol>
                <a:gridCol w="740500">
                  <a:extLst>
                    <a:ext uri="{9D8B030D-6E8A-4147-A177-3AD203B41FA5}">
                      <a16:colId xmlns:a16="http://schemas.microsoft.com/office/drawing/2014/main" val="20005"/>
                    </a:ext>
                  </a:extLst>
                </a:gridCol>
                <a:gridCol w="1170375">
                  <a:extLst>
                    <a:ext uri="{9D8B030D-6E8A-4147-A177-3AD203B41FA5}">
                      <a16:colId xmlns:a16="http://schemas.microsoft.com/office/drawing/2014/main" val="20006"/>
                    </a:ext>
                  </a:extLst>
                </a:gridCol>
                <a:gridCol w="601975">
                  <a:extLst>
                    <a:ext uri="{9D8B030D-6E8A-4147-A177-3AD203B41FA5}">
                      <a16:colId xmlns:a16="http://schemas.microsoft.com/office/drawing/2014/main" val="20007"/>
                    </a:ext>
                  </a:extLst>
                </a:gridCol>
              </a:tblGrid>
              <a:tr h="784050">
                <a:tc>
                  <a:txBody>
                    <a:bodyPr/>
                    <a:lstStyle/>
                    <a:p>
                      <a:pPr marL="0" marR="0" lvl="0" indent="0" algn="ctr" rtl="0">
                        <a:lnSpc>
                          <a:spcPct val="107000"/>
                        </a:lnSpc>
                        <a:spcBef>
                          <a:spcPts val="0"/>
                        </a:spcBef>
                        <a:spcAft>
                          <a:spcPts val="0"/>
                        </a:spcAft>
                        <a:buNone/>
                      </a:pPr>
                      <a:r>
                        <a:rPr lang="en-US" sz="1200" u="none" strike="noStrike" cap="none"/>
                        <a:t>Plant type</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200" u="none" strike="noStrike" cap="none"/>
                        <a:t>Typical Plant capacity  (kW)</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200" u="none" strike="noStrike" cap="none"/>
                        <a:t>Investment cost ($/kW)</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200" u="none" strike="noStrike" cap="none"/>
                        <a:t>O&amp;M costs (% of investment cost/year)</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200" u="none" strike="noStrike" cap="none"/>
                        <a:t>Fuel cost $/liter (future)</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200" u="none" strike="noStrike" cap="none"/>
                        <a:t>Efficiency</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200" u="none" strike="noStrike" cap="none"/>
                        <a:t>Capacity factor</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200" u="none" strike="noStrike" cap="none"/>
                        <a:t>Life (years)</a:t>
                      </a:r>
                      <a:endParaRPr sz="1600" u="none" strike="noStrike" cap="none">
                        <a:latin typeface="Calibri"/>
                        <a:ea typeface="Calibri"/>
                        <a:cs typeface="Calibri"/>
                        <a:sym typeface="Calibri"/>
                      </a:endParaRPr>
                    </a:p>
                  </a:txBody>
                  <a:tcPr marL="68575" marR="68575" marT="0" marB="0" anchor="ctr"/>
                </a:tc>
                <a:extLst>
                  <a:ext uri="{0D108BD9-81ED-4DB2-BD59-A6C34878D82A}">
                    <a16:rowId xmlns:a16="http://schemas.microsoft.com/office/drawing/2014/main" val="10000"/>
                  </a:ext>
                </a:extLst>
              </a:tr>
              <a:tr h="522125">
                <a:tc>
                  <a:txBody>
                    <a:bodyPr/>
                    <a:lstStyle/>
                    <a:p>
                      <a:pPr marL="0" marR="0" lvl="0" indent="0" algn="ctr" rtl="0">
                        <a:lnSpc>
                          <a:spcPct val="107000"/>
                        </a:lnSpc>
                        <a:spcBef>
                          <a:spcPts val="0"/>
                        </a:spcBef>
                        <a:spcAft>
                          <a:spcPts val="0"/>
                        </a:spcAft>
                        <a:buNone/>
                      </a:pPr>
                      <a:r>
                        <a:rPr lang="en-US" sz="1100" u="none" strike="noStrike" cap="none"/>
                        <a:t>Diesel Genset </a:t>
                      </a:r>
                      <a:endParaRPr sz="1600" u="none" strike="noStrike" cap="none"/>
                    </a:p>
                    <a:p>
                      <a:pPr marL="0" marR="0" lvl="0" indent="0" algn="ctr" rtl="0">
                        <a:lnSpc>
                          <a:spcPct val="107000"/>
                        </a:lnSpc>
                        <a:spcBef>
                          <a:spcPts val="200"/>
                        </a:spcBef>
                        <a:spcAft>
                          <a:spcPts val="0"/>
                        </a:spcAft>
                        <a:buNone/>
                      </a:pPr>
                      <a:r>
                        <a:rPr lang="en-US" sz="1100" u="none" strike="noStrike" cap="none"/>
                        <a:t>Mini Grid</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100</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b="0" u="none" strike="noStrike" cap="none"/>
                        <a:t>721</a:t>
                      </a:r>
                      <a:endParaRPr sz="1600" b="1" u="none" strike="noStrike" cap="none" baseline="30000">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10%</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b="0" u="none" strike="noStrike" cap="none">
                          <a:solidFill>
                            <a:schemeClr val="dk1"/>
                          </a:solidFill>
                        </a:rPr>
                        <a:t>0.50</a:t>
                      </a:r>
                      <a:endParaRPr sz="1600" b="0" u="none" strike="noStrike" cap="none">
                        <a:solidFill>
                          <a:schemeClr val="dk1"/>
                        </a:solidFill>
                      </a:endParaRPr>
                    </a:p>
                    <a:p>
                      <a:pPr marL="0" marR="0" lvl="0" indent="0" algn="ctr" rtl="0">
                        <a:lnSpc>
                          <a:spcPct val="107000"/>
                        </a:lnSpc>
                        <a:spcBef>
                          <a:spcPts val="0"/>
                        </a:spcBef>
                        <a:spcAft>
                          <a:spcPts val="0"/>
                        </a:spcAft>
                        <a:buNone/>
                      </a:pPr>
                      <a:r>
                        <a:rPr lang="en-US" sz="1100" b="0" u="none" strike="noStrike" cap="none">
                          <a:solidFill>
                            <a:schemeClr val="dk1"/>
                          </a:solidFill>
                        </a:rPr>
                        <a:t>(0.70)</a:t>
                      </a:r>
                      <a:endParaRPr sz="1600" b="0" u="none" strike="noStrike" cap="none">
                        <a:solidFill>
                          <a:schemeClr val="dk1"/>
                        </a:solidFill>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33%</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0.7</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15</a:t>
                      </a:r>
                      <a:endParaRPr sz="1600" u="none" strike="noStrike" cap="none">
                        <a:latin typeface="Calibri"/>
                        <a:ea typeface="Calibri"/>
                        <a:cs typeface="Calibri"/>
                        <a:sym typeface="Calibri"/>
                      </a:endParaRPr>
                    </a:p>
                  </a:txBody>
                  <a:tcPr marL="68575" marR="68575" marT="0" marB="0" anchor="ctr"/>
                </a:tc>
                <a:extLst>
                  <a:ext uri="{0D108BD9-81ED-4DB2-BD59-A6C34878D82A}">
                    <a16:rowId xmlns:a16="http://schemas.microsoft.com/office/drawing/2014/main" val="10001"/>
                  </a:ext>
                </a:extLst>
              </a:tr>
              <a:tr h="419750">
                <a:tc>
                  <a:txBody>
                    <a:bodyPr/>
                    <a:lstStyle/>
                    <a:p>
                      <a:pPr marL="0" marR="0" lvl="0" indent="0" algn="ctr" rtl="0">
                        <a:lnSpc>
                          <a:spcPct val="107000"/>
                        </a:lnSpc>
                        <a:spcBef>
                          <a:spcPts val="0"/>
                        </a:spcBef>
                        <a:spcAft>
                          <a:spcPts val="0"/>
                        </a:spcAft>
                        <a:buNone/>
                      </a:pPr>
                      <a:r>
                        <a:rPr lang="en-US" sz="1100" u="none" strike="noStrike" cap="none"/>
                        <a:t>Small Hydro</a:t>
                      </a:r>
                      <a:endParaRPr sz="1600" u="none" strike="noStrike" cap="none"/>
                    </a:p>
                    <a:p>
                      <a:pPr marL="0" marR="0" lvl="0" indent="0" algn="ctr" rtl="0">
                        <a:lnSpc>
                          <a:spcPct val="107000"/>
                        </a:lnSpc>
                        <a:spcBef>
                          <a:spcPts val="200"/>
                        </a:spcBef>
                        <a:spcAft>
                          <a:spcPts val="0"/>
                        </a:spcAft>
                        <a:buNone/>
                      </a:pPr>
                      <a:r>
                        <a:rPr lang="en-US" sz="1100" u="none" strike="noStrike" cap="none"/>
                        <a:t>Mini Grid</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1000</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5,000</a:t>
                      </a:r>
                      <a:endParaRPr sz="1600" b="1" u="none" strike="noStrike" cap="none" baseline="30000">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2%</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b="0" u="none" strike="noStrike" cap="none">
                          <a:solidFill>
                            <a:schemeClr val="dk1"/>
                          </a:solidFill>
                        </a:rPr>
                        <a:t>-</a:t>
                      </a:r>
                      <a:endParaRPr sz="1600" b="0" u="none" strike="noStrike" cap="none">
                        <a:solidFill>
                          <a:schemeClr val="dk1"/>
                        </a:solidFill>
                        <a:latin typeface="Calibri"/>
                        <a:ea typeface="Calibri"/>
                        <a:cs typeface="Calibri"/>
                        <a:sym typeface="Calibri"/>
                      </a:endParaRPr>
                    </a:p>
                  </a:txBody>
                  <a:tcPr marL="68575" marR="68575" marT="0" marB="0"/>
                </a:tc>
                <a:tc>
                  <a:txBody>
                    <a:bodyPr/>
                    <a:lstStyle/>
                    <a:p>
                      <a:pPr marL="0" marR="0" lvl="0" indent="0" algn="ctr" rtl="0">
                        <a:lnSpc>
                          <a:spcPct val="107000"/>
                        </a:lnSpc>
                        <a:spcBef>
                          <a:spcPts val="0"/>
                        </a:spcBef>
                        <a:spcAft>
                          <a:spcPts val="0"/>
                        </a:spcAft>
                        <a:buNone/>
                      </a:pPr>
                      <a:r>
                        <a:rPr lang="en-US" sz="1100" u="none" strike="noStrike" cap="none"/>
                        <a:t>-</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0.7</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30</a:t>
                      </a:r>
                      <a:endParaRPr sz="1600" u="none" strike="noStrike" cap="none">
                        <a:latin typeface="Calibri"/>
                        <a:ea typeface="Calibri"/>
                        <a:cs typeface="Calibri"/>
                        <a:sym typeface="Calibri"/>
                      </a:endParaRPr>
                    </a:p>
                  </a:txBody>
                  <a:tcPr marL="68575" marR="68575" marT="0" marB="0" anchor="ctr"/>
                </a:tc>
                <a:extLst>
                  <a:ext uri="{0D108BD9-81ED-4DB2-BD59-A6C34878D82A}">
                    <a16:rowId xmlns:a16="http://schemas.microsoft.com/office/drawing/2014/main" val="10002"/>
                  </a:ext>
                </a:extLst>
              </a:tr>
              <a:tr h="779950">
                <a:tc>
                  <a:txBody>
                    <a:bodyPr/>
                    <a:lstStyle/>
                    <a:p>
                      <a:pPr marL="0" marR="0" lvl="0" indent="0" algn="ctr" rtl="0">
                        <a:lnSpc>
                          <a:spcPct val="107000"/>
                        </a:lnSpc>
                        <a:spcBef>
                          <a:spcPts val="0"/>
                        </a:spcBef>
                        <a:spcAft>
                          <a:spcPts val="0"/>
                        </a:spcAft>
                        <a:buNone/>
                      </a:pPr>
                      <a:r>
                        <a:rPr lang="en-US" sz="1100" u="none" strike="noStrike" cap="none"/>
                        <a:t>Solar PV</a:t>
                      </a:r>
                      <a:endParaRPr sz="1600" u="none" strike="noStrike" cap="none"/>
                    </a:p>
                    <a:p>
                      <a:pPr marL="0" marR="0" lvl="0" indent="0" algn="ctr" rtl="0">
                        <a:lnSpc>
                          <a:spcPct val="107000"/>
                        </a:lnSpc>
                        <a:spcBef>
                          <a:spcPts val="200"/>
                        </a:spcBef>
                        <a:spcAft>
                          <a:spcPts val="0"/>
                        </a:spcAft>
                        <a:buNone/>
                      </a:pPr>
                      <a:r>
                        <a:rPr lang="en-US" sz="1100" u="none" strike="noStrike" cap="none"/>
                        <a:t>Mini Grid</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100</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3,200</a:t>
                      </a:r>
                      <a:endParaRPr sz="1600" b="1" u="none" strike="noStrike" cap="none" baseline="30000"/>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1.5%</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b="0" u="none" strike="noStrike" cap="none">
                          <a:solidFill>
                            <a:schemeClr val="dk1"/>
                          </a:solidFill>
                        </a:rPr>
                        <a:t>-</a:t>
                      </a:r>
                      <a:endParaRPr sz="1600" b="0" u="none" strike="noStrike" cap="none">
                        <a:solidFill>
                          <a:schemeClr val="dk1"/>
                        </a:solidFill>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Obtained for each grid point depending on solar availability</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20</a:t>
                      </a:r>
                      <a:endParaRPr sz="1600" u="none" strike="noStrike" cap="none">
                        <a:latin typeface="Calibri"/>
                        <a:ea typeface="Calibri"/>
                        <a:cs typeface="Calibri"/>
                        <a:sym typeface="Calibri"/>
                      </a:endParaRPr>
                    </a:p>
                  </a:txBody>
                  <a:tcPr marL="68575" marR="68575" marT="0" marB="0" anchor="ctr"/>
                </a:tc>
                <a:extLst>
                  <a:ext uri="{0D108BD9-81ED-4DB2-BD59-A6C34878D82A}">
                    <a16:rowId xmlns:a16="http://schemas.microsoft.com/office/drawing/2014/main" val="10003"/>
                  </a:ext>
                </a:extLst>
              </a:tr>
              <a:tr h="779950">
                <a:tc>
                  <a:txBody>
                    <a:bodyPr/>
                    <a:lstStyle/>
                    <a:p>
                      <a:pPr marL="0" marR="0" lvl="0" indent="0" algn="ctr" rtl="0">
                        <a:lnSpc>
                          <a:spcPct val="107000"/>
                        </a:lnSpc>
                        <a:spcBef>
                          <a:spcPts val="0"/>
                        </a:spcBef>
                        <a:spcAft>
                          <a:spcPts val="0"/>
                        </a:spcAft>
                        <a:buNone/>
                      </a:pPr>
                      <a:r>
                        <a:rPr lang="en-US" sz="1100" u="none" strike="noStrike" cap="none"/>
                        <a:t>Wind Turbines </a:t>
                      </a:r>
                      <a:endParaRPr sz="1600" u="none" strike="noStrike" cap="none"/>
                    </a:p>
                    <a:p>
                      <a:pPr marL="0" marR="0" lvl="0" indent="0" algn="ctr" rtl="0">
                        <a:lnSpc>
                          <a:spcPct val="107000"/>
                        </a:lnSpc>
                        <a:spcBef>
                          <a:spcPts val="200"/>
                        </a:spcBef>
                        <a:spcAft>
                          <a:spcPts val="0"/>
                        </a:spcAft>
                        <a:buNone/>
                      </a:pPr>
                      <a:r>
                        <a:rPr lang="en-US" sz="1100" u="none" strike="noStrike" cap="none"/>
                        <a:t>Mini Grid</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100</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3,000</a:t>
                      </a:r>
                      <a:endParaRPr sz="1600" b="1" u="none" strike="noStrike" cap="none" baseline="30000"/>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2%</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b="0" u="none" strike="noStrike" cap="none">
                          <a:solidFill>
                            <a:schemeClr val="dk1"/>
                          </a:solidFill>
                        </a:rPr>
                        <a:t>-</a:t>
                      </a:r>
                      <a:endParaRPr sz="1600" b="0" u="none" strike="noStrike" cap="none">
                        <a:solidFill>
                          <a:schemeClr val="dk1"/>
                        </a:solidFill>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Obtained for each grid point depending on wind availability</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20</a:t>
                      </a:r>
                      <a:endParaRPr sz="1600" u="none" strike="noStrike" cap="none">
                        <a:latin typeface="Calibri"/>
                        <a:ea typeface="Calibri"/>
                        <a:cs typeface="Calibri"/>
                        <a:sym typeface="Calibri"/>
                      </a:endParaRPr>
                    </a:p>
                  </a:txBody>
                  <a:tcPr marL="68575" marR="68575" marT="0" marB="0" anchor="ctr"/>
                </a:tc>
                <a:extLst>
                  <a:ext uri="{0D108BD9-81ED-4DB2-BD59-A6C34878D82A}">
                    <a16:rowId xmlns:a16="http://schemas.microsoft.com/office/drawing/2014/main" val="10004"/>
                  </a:ext>
                </a:extLst>
              </a:tr>
              <a:tr h="522125">
                <a:tc>
                  <a:txBody>
                    <a:bodyPr/>
                    <a:lstStyle/>
                    <a:p>
                      <a:pPr marL="0" marR="0" lvl="0" indent="0" algn="ctr" rtl="0">
                        <a:lnSpc>
                          <a:spcPct val="107000"/>
                        </a:lnSpc>
                        <a:spcBef>
                          <a:spcPts val="0"/>
                        </a:spcBef>
                        <a:spcAft>
                          <a:spcPts val="0"/>
                        </a:spcAft>
                        <a:buNone/>
                      </a:pPr>
                      <a:r>
                        <a:rPr lang="en-US" sz="1100" u="none" strike="noStrike" cap="none"/>
                        <a:t>Diesel Genset</a:t>
                      </a:r>
                      <a:endParaRPr sz="1600" u="none" strike="noStrike" cap="none"/>
                    </a:p>
                    <a:p>
                      <a:pPr marL="0" marR="0" lvl="0" indent="0" algn="ctr" rtl="0">
                        <a:lnSpc>
                          <a:spcPct val="107000"/>
                        </a:lnSpc>
                        <a:spcBef>
                          <a:spcPts val="200"/>
                        </a:spcBef>
                        <a:spcAft>
                          <a:spcPts val="0"/>
                        </a:spcAft>
                        <a:buNone/>
                      </a:pPr>
                      <a:r>
                        <a:rPr lang="en-US" sz="1100" u="none" strike="noStrike" cap="none"/>
                        <a:t>Stand Alone</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938</a:t>
                      </a:r>
                      <a:endParaRPr sz="1600" b="1" u="none" strike="noStrike" cap="none" baseline="30000">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10%</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b="0" u="none" strike="noStrike" cap="none">
                          <a:solidFill>
                            <a:schemeClr val="dk1"/>
                          </a:solidFill>
                        </a:rPr>
                        <a:t>0.50</a:t>
                      </a:r>
                      <a:endParaRPr sz="1600" b="0" u="none" strike="noStrike" cap="none">
                        <a:solidFill>
                          <a:schemeClr val="dk1"/>
                        </a:solidFill>
                      </a:endParaRPr>
                    </a:p>
                    <a:p>
                      <a:pPr marL="0" marR="0" lvl="0" indent="0" algn="ctr" rtl="0">
                        <a:lnSpc>
                          <a:spcPct val="107000"/>
                        </a:lnSpc>
                        <a:spcBef>
                          <a:spcPts val="0"/>
                        </a:spcBef>
                        <a:spcAft>
                          <a:spcPts val="0"/>
                        </a:spcAft>
                        <a:buNone/>
                      </a:pPr>
                      <a:r>
                        <a:rPr lang="en-US" sz="1100" b="0" u="none" strike="noStrike" cap="none">
                          <a:solidFill>
                            <a:schemeClr val="dk1"/>
                          </a:solidFill>
                        </a:rPr>
                        <a:t>(0.70)</a:t>
                      </a:r>
                      <a:endParaRPr sz="1600" b="0" u="none" strike="noStrike" cap="none">
                        <a:solidFill>
                          <a:schemeClr val="dk1"/>
                        </a:solidFill>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28%</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0.7</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10</a:t>
                      </a:r>
                      <a:endParaRPr sz="1600" u="none" strike="noStrike" cap="none">
                        <a:latin typeface="Calibri"/>
                        <a:ea typeface="Calibri"/>
                        <a:cs typeface="Calibri"/>
                        <a:sym typeface="Calibri"/>
                      </a:endParaRPr>
                    </a:p>
                  </a:txBody>
                  <a:tcPr marL="68575" marR="68575" marT="0" marB="0" anchor="ctr"/>
                </a:tc>
                <a:extLst>
                  <a:ext uri="{0D108BD9-81ED-4DB2-BD59-A6C34878D82A}">
                    <a16:rowId xmlns:a16="http://schemas.microsoft.com/office/drawing/2014/main" val="10005"/>
                  </a:ext>
                </a:extLst>
              </a:tr>
              <a:tr h="779950">
                <a:tc>
                  <a:txBody>
                    <a:bodyPr/>
                    <a:lstStyle/>
                    <a:p>
                      <a:pPr marL="0" marR="0" lvl="0" indent="0" algn="ctr" rtl="0">
                        <a:lnSpc>
                          <a:spcPct val="107000"/>
                        </a:lnSpc>
                        <a:spcBef>
                          <a:spcPts val="0"/>
                        </a:spcBef>
                        <a:spcAft>
                          <a:spcPts val="0"/>
                        </a:spcAft>
                        <a:buNone/>
                      </a:pPr>
                      <a:r>
                        <a:rPr lang="en-US" sz="1100" u="none" strike="noStrike" cap="none"/>
                        <a:t>Solar PV</a:t>
                      </a:r>
                      <a:endParaRPr sz="1600" u="none" strike="noStrike" cap="none"/>
                    </a:p>
                    <a:p>
                      <a:pPr marL="0" marR="0" lvl="0" indent="0" algn="ctr" rtl="0">
                        <a:lnSpc>
                          <a:spcPct val="107000"/>
                        </a:lnSpc>
                        <a:spcBef>
                          <a:spcPts val="200"/>
                        </a:spcBef>
                        <a:spcAft>
                          <a:spcPts val="0"/>
                        </a:spcAft>
                        <a:buNone/>
                      </a:pPr>
                      <a:r>
                        <a:rPr lang="en-US" sz="1100" u="none" strike="noStrike" cap="none"/>
                        <a:t>Stand Alone</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0.4</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5,500</a:t>
                      </a:r>
                      <a:endParaRPr sz="1600" u="none" strike="noStrike" cap="none"/>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1.2%</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b="1" u="none" strike="noStrike" cap="none"/>
                        <a:t>-</a:t>
                      </a:r>
                      <a:endParaRPr sz="1600" b="1"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Obtained for each grid point depending on solar availability</a:t>
                      </a:r>
                      <a:endParaRPr sz="1600" u="none" strike="noStrike" cap="none">
                        <a:latin typeface="Calibri"/>
                        <a:ea typeface="Calibri"/>
                        <a:cs typeface="Calibri"/>
                        <a:sym typeface="Calibri"/>
                      </a:endParaRPr>
                    </a:p>
                  </a:txBody>
                  <a:tcPr marL="68575" marR="68575" marT="0" marB="0" anchor="ctr"/>
                </a:tc>
                <a:tc>
                  <a:txBody>
                    <a:bodyPr/>
                    <a:lstStyle/>
                    <a:p>
                      <a:pPr marL="0" marR="0" lvl="0" indent="0" algn="ctr" rtl="0">
                        <a:lnSpc>
                          <a:spcPct val="107000"/>
                        </a:lnSpc>
                        <a:spcBef>
                          <a:spcPts val="0"/>
                        </a:spcBef>
                        <a:spcAft>
                          <a:spcPts val="0"/>
                        </a:spcAft>
                        <a:buNone/>
                      </a:pPr>
                      <a:r>
                        <a:rPr lang="en-US" sz="1100" u="none" strike="noStrike" cap="none"/>
                        <a:t>15</a:t>
                      </a:r>
                      <a:endParaRPr sz="1600" u="none" strike="noStrike" cap="none">
                        <a:latin typeface="Calibri"/>
                        <a:ea typeface="Calibri"/>
                        <a:cs typeface="Calibri"/>
                        <a:sym typeface="Calibri"/>
                      </a:endParaRPr>
                    </a:p>
                  </a:txBody>
                  <a:tcPr marL="68575" marR="68575" marT="0"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44278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sp>
        <p:nvSpPr>
          <p:cNvPr id="308" name="Google Shape;308;p18"/>
          <p:cNvSpPr txBox="1"/>
          <p:nvPr/>
        </p:nvSpPr>
        <p:spPr>
          <a:xfrm>
            <a:off x="3179758" y="417878"/>
            <a:ext cx="7534250" cy="4478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700"/>
              <a:buFont typeface="Arial"/>
              <a:buNone/>
            </a:pPr>
            <a:r>
              <a:rPr lang="en-US" sz="2700" b="1">
                <a:solidFill>
                  <a:schemeClr val="dk1"/>
                </a:solidFill>
                <a:latin typeface="Calibri"/>
                <a:ea typeface="Calibri"/>
                <a:cs typeface="Calibri"/>
                <a:sym typeface="Calibri"/>
              </a:rPr>
              <a:t>Step 4</a:t>
            </a:r>
            <a:r>
              <a:rPr lang="en-US" sz="2700">
                <a:solidFill>
                  <a:schemeClr val="dk1"/>
                </a:solidFill>
                <a:latin typeface="Calibri"/>
                <a:ea typeface="Calibri"/>
                <a:cs typeface="Calibri"/>
                <a:sym typeface="Calibri"/>
              </a:rPr>
              <a:t>. Data Processing, Projection and Calibration</a:t>
            </a:r>
            <a:endParaRPr sz="270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000"/>
              <a:buFont typeface="Arial"/>
              <a:buNone/>
            </a:pPr>
            <a:endParaRPr sz="1000" strike="sngStrike">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ts val="2700"/>
              <a:buFont typeface="Arial"/>
              <a:buNone/>
            </a:pPr>
            <a:endParaRPr sz="2700">
              <a:solidFill>
                <a:schemeClr val="dk1"/>
              </a:solidFill>
              <a:latin typeface="Calibri"/>
              <a:ea typeface="Calibri"/>
              <a:cs typeface="Calibri"/>
              <a:sym typeface="Calibri"/>
            </a:endParaRPr>
          </a:p>
        </p:txBody>
      </p:sp>
      <p:sp>
        <p:nvSpPr>
          <p:cNvPr id="309" name="Google Shape;309;p18"/>
          <p:cNvSpPr txBox="1"/>
          <p:nvPr/>
        </p:nvSpPr>
        <p:spPr>
          <a:xfrm>
            <a:off x="965406" y="6356349"/>
            <a:ext cx="2743200" cy="365125"/>
          </a:xfrm>
          <a:prstGeom prst="rect">
            <a:avLst/>
          </a:prstGeom>
          <a:noFill/>
          <a:ln>
            <a:noFill/>
          </a:ln>
        </p:spPr>
        <p:txBody>
          <a:bodyPr spcFirstLastPara="1" wrap="square" lIns="91375" tIns="45675" rIns="91375" bIns="45675" anchor="ctr" anchorCtr="0">
            <a:no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Friday, May 10, 2019</a:t>
            </a:r>
            <a:endParaRPr sz="1200">
              <a:solidFill>
                <a:schemeClr val="lt1"/>
              </a:solidFill>
              <a:latin typeface="Calibri"/>
              <a:ea typeface="Calibri"/>
              <a:cs typeface="Calibri"/>
              <a:sym typeface="Calibri"/>
            </a:endParaRPr>
          </a:p>
        </p:txBody>
      </p:sp>
      <p:sp>
        <p:nvSpPr>
          <p:cNvPr id="310" name="Google Shape;310;p18"/>
          <p:cNvSpPr/>
          <p:nvPr/>
        </p:nvSpPr>
        <p:spPr>
          <a:xfrm>
            <a:off x="7596658" y="2649829"/>
            <a:ext cx="354250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u="sng">
                <a:solidFill>
                  <a:schemeClr val="dk1"/>
                </a:solidFill>
                <a:latin typeface="Calibri"/>
                <a:ea typeface="Calibri"/>
                <a:cs typeface="Calibri"/>
                <a:sym typeface="Calibri"/>
              </a:rPr>
              <a:t>Identify current Electrification status:</a:t>
            </a:r>
            <a:endParaRPr sz="1800">
              <a:solidFill>
                <a:schemeClr val="dk1"/>
              </a:solidFill>
              <a:latin typeface="Calibri"/>
              <a:ea typeface="Calibri"/>
              <a:cs typeface="Calibri"/>
              <a:sym typeface="Calibri"/>
            </a:endParaRPr>
          </a:p>
        </p:txBody>
      </p:sp>
      <p:sp>
        <p:nvSpPr>
          <p:cNvPr id="311" name="Google Shape;311;p18"/>
          <p:cNvSpPr/>
          <p:nvPr/>
        </p:nvSpPr>
        <p:spPr>
          <a:xfrm>
            <a:off x="7714019" y="3114295"/>
            <a:ext cx="3307787" cy="985783"/>
          </a:xfrm>
          <a:prstGeom prst="rect">
            <a:avLst/>
          </a:prstGeom>
          <a:noFill/>
          <a:ln>
            <a:noFill/>
          </a:ln>
        </p:spPr>
        <p:txBody>
          <a:bodyPr spcFirstLastPara="1" wrap="square" lIns="91425" tIns="45700" rIns="91425" bIns="45700" anchor="t" anchorCtr="0">
            <a:spAutoFit/>
          </a:bodyPr>
          <a:lstStyle/>
          <a:p>
            <a:pPr marL="342900" marR="0" lvl="0" indent="-342900" algn="just" rtl="0">
              <a:lnSpc>
                <a:spcPct val="114000"/>
              </a:lnSpc>
              <a:spcBef>
                <a:spcPts val="0"/>
              </a:spcBef>
              <a:spcAft>
                <a:spcPts val="0"/>
              </a:spcAft>
              <a:buClr>
                <a:schemeClr val="dk1"/>
              </a:buClr>
              <a:buSzPts val="1600"/>
              <a:buFont typeface="Noto Sans Symbols"/>
              <a:buChar char="∙"/>
            </a:pPr>
            <a:r>
              <a:rPr lang="en-US" sz="1600">
                <a:solidFill>
                  <a:schemeClr val="dk1"/>
                </a:solidFill>
                <a:latin typeface="Calibri"/>
                <a:ea typeface="Calibri"/>
                <a:cs typeface="Calibri"/>
                <a:sym typeface="Calibri"/>
              </a:rPr>
              <a:t>Night Lights index: &gt;0.05</a:t>
            </a:r>
            <a:endParaRPr sz="1400">
              <a:solidFill>
                <a:schemeClr val="dk1"/>
              </a:solidFill>
              <a:latin typeface="Calibri"/>
              <a:ea typeface="Calibri"/>
              <a:cs typeface="Calibri"/>
              <a:sym typeface="Calibri"/>
            </a:endParaRPr>
          </a:p>
          <a:p>
            <a:pPr marL="342900" marR="0" lvl="0" indent="-342900" algn="just" rtl="0">
              <a:lnSpc>
                <a:spcPct val="114000"/>
              </a:lnSpc>
              <a:spcBef>
                <a:spcPts val="200"/>
              </a:spcBef>
              <a:spcAft>
                <a:spcPts val="0"/>
              </a:spcAft>
              <a:buClr>
                <a:schemeClr val="dk1"/>
              </a:buClr>
              <a:buSzPts val="1600"/>
              <a:buFont typeface="Noto Sans Symbols"/>
              <a:buChar char="∙"/>
            </a:pPr>
            <a:r>
              <a:rPr lang="en-US" sz="1600">
                <a:solidFill>
                  <a:schemeClr val="dk1"/>
                </a:solidFill>
                <a:latin typeface="Calibri"/>
                <a:ea typeface="Calibri"/>
                <a:cs typeface="Calibri"/>
                <a:sym typeface="Calibri"/>
              </a:rPr>
              <a:t>Population: &gt;50 people</a:t>
            </a:r>
            <a:endParaRPr sz="1400">
              <a:solidFill>
                <a:schemeClr val="dk1"/>
              </a:solidFill>
              <a:latin typeface="Calibri"/>
              <a:ea typeface="Calibri"/>
              <a:cs typeface="Calibri"/>
              <a:sym typeface="Calibri"/>
            </a:endParaRPr>
          </a:p>
          <a:p>
            <a:pPr marL="342900" marR="0" lvl="0" indent="-342900" algn="just" rtl="0">
              <a:lnSpc>
                <a:spcPct val="114000"/>
              </a:lnSpc>
              <a:spcBef>
                <a:spcPts val="200"/>
              </a:spcBef>
              <a:spcAft>
                <a:spcPts val="0"/>
              </a:spcAft>
              <a:buClr>
                <a:schemeClr val="dk1"/>
              </a:buClr>
              <a:buSzPts val="1600"/>
              <a:buFont typeface="Noto Sans Symbols"/>
              <a:buChar char="∙"/>
            </a:pPr>
            <a:r>
              <a:rPr lang="en-US" sz="1600">
                <a:solidFill>
                  <a:schemeClr val="dk1"/>
                </a:solidFill>
                <a:latin typeface="Calibri"/>
                <a:ea typeface="Calibri"/>
                <a:cs typeface="Calibri"/>
                <a:sym typeface="Calibri"/>
              </a:rPr>
              <a:t>Distance from grid: &lt;5 km</a:t>
            </a:r>
            <a:endParaRPr/>
          </a:p>
        </p:txBody>
      </p:sp>
      <p:pic>
        <p:nvPicPr>
          <p:cNvPr id="313" name="Google Shape;313;p18"/>
          <p:cNvPicPr preferRelativeResize="0"/>
          <p:nvPr/>
        </p:nvPicPr>
        <p:blipFill rotWithShape="1">
          <a:blip r:embed="rId3">
            <a:alphaModFix/>
          </a:blip>
          <a:srcRect/>
          <a:stretch/>
        </p:blipFill>
        <p:spPr>
          <a:xfrm>
            <a:off x="157442" y="909443"/>
            <a:ext cx="3020641" cy="5845561"/>
          </a:xfrm>
          <a:prstGeom prst="rect">
            <a:avLst/>
          </a:prstGeom>
          <a:noFill/>
          <a:ln>
            <a:noFill/>
          </a:ln>
        </p:spPr>
      </p:pic>
    </p:spTree>
    <p:extLst>
      <p:ext uri="{BB962C8B-B14F-4D97-AF65-F5344CB8AC3E}">
        <p14:creationId xmlns:p14="http://schemas.microsoft.com/office/powerpoint/2010/main" val="4040776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764740"/>
            <a:ext cx="10515600" cy="388660"/>
          </a:xfrm>
        </p:spPr>
        <p:txBody>
          <a:bodyPr>
            <a:normAutofit/>
          </a:bodyPr>
          <a:lstStyle/>
          <a:p>
            <a:r>
              <a:rPr lang="fr-FR" sz="2000" b="1" dirty="0" err="1">
                <a:solidFill>
                  <a:schemeClr val="accent5">
                    <a:lumMod val="60000"/>
                    <a:lumOff val="40000"/>
                  </a:schemeClr>
                </a:solidFill>
                <a:ea typeface="Open Sans" panose="020B0606030504020204" pitchFamily="34" charset="0"/>
                <a:cs typeface="Open Sans" panose="020B0606030504020204" pitchFamily="34" charset="0"/>
              </a:rPr>
              <a:t>Example</a:t>
            </a:r>
            <a:r>
              <a:rPr lang="fr-FR" sz="2000" b="1" dirty="0">
                <a:solidFill>
                  <a:schemeClr val="accent5">
                    <a:lumMod val="60000"/>
                    <a:lumOff val="40000"/>
                  </a:schemeClr>
                </a:solidFill>
                <a:ea typeface="Open Sans" panose="020B0606030504020204" pitchFamily="34" charset="0"/>
                <a:cs typeface="Open Sans" panose="020B0606030504020204" pitchFamily="34" charset="0"/>
              </a:rPr>
              <a:t> of stand-</a:t>
            </a:r>
            <a:r>
              <a:rPr lang="fr-FR" sz="2000" b="1" dirty="0" err="1">
                <a:solidFill>
                  <a:schemeClr val="accent5">
                    <a:lumMod val="60000"/>
                    <a:lumOff val="40000"/>
                  </a:schemeClr>
                </a:solidFill>
                <a:ea typeface="Open Sans" panose="020B0606030504020204" pitchFamily="34" charset="0"/>
                <a:cs typeface="Open Sans" panose="020B0606030504020204" pitchFamily="34" charset="0"/>
              </a:rPr>
              <a:t>alone</a:t>
            </a:r>
            <a:r>
              <a:rPr lang="fr-FR" sz="2000" b="1" dirty="0">
                <a:solidFill>
                  <a:schemeClr val="accent5">
                    <a:lumMod val="60000"/>
                    <a:lumOff val="40000"/>
                  </a:schemeClr>
                </a:solidFill>
                <a:ea typeface="Open Sans" panose="020B0606030504020204" pitchFamily="34" charset="0"/>
                <a:cs typeface="Open Sans" panose="020B0606030504020204" pitchFamily="34" charset="0"/>
              </a:rPr>
              <a:t> PV </a:t>
            </a:r>
            <a:r>
              <a:rPr lang="fr-FR" sz="2000" b="1" dirty="0" err="1">
                <a:solidFill>
                  <a:schemeClr val="accent5">
                    <a:lumMod val="60000"/>
                    <a:lumOff val="40000"/>
                  </a:schemeClr>
                </a:solidFill>
                <a:ea typeface="Open Sans" panose="020B0606030504020204" pitchFamily="34" charset="0"/>
                <a:cs typeface="Open Sans" panose="020B0606030504020204" pitchFamily="34" charset="0"/>
              </a:rPr>
              <a:t>cost</a:t>
            </a:r>
            <a:endParaRPr lang="en-US" sz="2000" b="1" dirty="0">
              <a:solidFill>
                <a:schemeClr val="accent5">
                  <a:lumMod val="60000"/>
                  <a:lumOff val="40000"/>
                </a:schemeClr>
              </a:solidFill>
              <a:ea typeface="Open Sans" panose="020B0606030504020204" pitchFamily="34" charset="0"/>
              <a:cs typeface="Open Sans" panose="020B0606030504020204" pitchFamily="34" charset="0"/>
            </a:endParaRPr>
          </a:p>
        </p:txBody>
      </p:sp>
      <p:sp>
        <p:nvSpPr>
          <p:cNvPr id="3" name="Text Placeholder 2"/>
          <p:cNvSpPr>
            <a:spLocks noGrp="1"/>
          </p:cNvSpPr>
          <p:nvPr>
            <p:ph idx="1"/>
          </p:nvPr>
        </p:nvSpPr>
        <p:spPr>
          <a:xfrm>
            <a:off x="838200" y="2605413"/>
            <a:ext cx="5673248" cy="3571549"/>
          </a:xfrm>
        </p:spPr>
        <p:txBody>
          <a:bodyPr>
            <a:normAutofit/>
          </a:bodyPr>
          <a:lstStyle/>
          <a:p>
            <a:r>
              <a:rPr lang="fr-FR" sz="2400" dirty="0" smtClean="0"/>
              <a:t>The </a:t>
            </a:r>
            <a:r>
              <a:rPr lang="fr-FR" sz="2400" dirty="0" err="1" smtClean="0"/>
              <a:t>cost</a:t>
            </a:r>
            <a:r>
              <a:rPr lang="fr-FR" sz="2400" dirty="0" smtClean="0"/>
              <a:t> per Solar Home System (SHS</a:t>
            </a:r>
            <a:r>
              <a:rPr lang="fr-FR" sz="2400" dirty="0"/>
              <a:t>) </a:t>
            </a:r>
            <a:r>
              <a:rPr lang="fr-FR" sz="2400" dirty="0" err="1" smtClean="0"/>
              <a:t>multiplied</a:t>
            </a:r>
            <a:r>
              <a:rPr lang="fr-FR" sz="2400" dirty="0" smtClean="0"/>
              <a:t> by the </a:t>
            </a:r>
            <a:r>
              <a:rPr lang="fr-FR" sz="2400" dirty="0" err="1" smtClean="0"/>
              <a:t>number</a:t>
            </a:r>
            <a:r>
              <a:rPr lang="fr-FR" sz="2400" dirty="0" smtClean="0"/>
              <a:t> of </a:t>
            </a:r>
            <a:r>
              <a:rPr lang="fr-FR" sz="2400" dirty="0" err="1" smtClean="0"/>
              <a:t>households</a:t>
            </a:r>
            <a:endParaRPr lang="fr-FR" sz="2400" dirty="0" smtClean="0"/>
          </a:p>
          <a:p>
            <a:r>
              <a:rPr lang="sv-SE" sz="2400" u="sng" dirty="0" err="1" smtClean="0"/>
              <a:t>Example</a:t>
            </a:r>
            <a:r>
              <a:rPr lang="sv-SE" sz="2400" dirty="0" smtClean="0"/>
              <a:t>:</a:t>
            </a:r>
            <a:br>
              <a:rPr lang="sv-SE" sz="2400" dirty="0" smtClean="0"/>
            </a:br>
            <a:r>
              <a:rPr lang="fr-FR" sz="2400" dirty="0" smtClean="0"/>
              <a:t>If </a:t>
            </a:r>
            <a:r>
              <a:rPr lang="fr-FR" sz="2400" dirty="0"/>
              <a:t>1 SHS </a:t>
            </a:r>
            <a:r>
              <a:rPr lang="fr-FR" sz="2400" dirty="0" err="1" smtClean="0"/>
              <a:t>costs</a:t>
            </a:r>
            <a:r>
              <a:rPr lang="fr-FR" sz="2400" dirty="0" smtClean="0"/>
              <a:t> 200 </a:t>
            </a:r>
            <a:r>
              <a:rPr lang="fr-FR" sz="2400" dirty="0"/>
              <a:t>USD, </a:t>
            </a:r>
            <a:r>
              <a:rPr lang="fr-FR" sz="2400" dirty="0" smtClean="0"/>
              <a:t>the total </a:t>
            </a:r>
            <a:r>
              <a:rPr lang="fr-FR" sz="2400" dirty="0" err="1" smtClean="0"/>
              <a:t>investment</a:t>
            </a:r>
            <a:r>
              <a:rPr lang="fr-FR" sz="2400" dirty="0" smtClean="0"/>
              <a:t> </a:t>
            </a:r>
            <a:r>
              <a:rPr lang="fr-FR" sz="2400" dirty="0" err="1" smtClean="0"/>
              <a:t>cost</a:t>
            </a:r>
            <a:r>
              <a:rPr lang="fr-FR" sz="2400" dirty="0" smtClean="0"/>
              <a:t> </a:t>
            </a:r>
            <a:r>
              <a:rPr lang="fr-FR" sz="2400" dirty="0" err="1" smtClean="0"/>
              <a:t>will</a:t>
            </a:r>
            <a:r>
              <a:rPr lang="fr-FR" sz="2400" dirty="0" smtClean="0"/>
              <a:t> </a:t>
            </a:r>
            <a:r>
              <a:rPr lang="fr-FR" sz="2400" dirty="0" err="1" smtClean="0"/>
              <a:t>be</a:t>
            </a:r>
            <a:r>
              <a:rPr lang="fr-FR" sz="2400" dirty="0" smtClean="0"/>
              <a:t>: </a:t>
            </a:r>
            <a:r>
              <a:rPr lang="fr-FR" sz="2400" dirty="0"/>
              <a:t/>
            </a:r>
            <a:br>
              <a:rPr lang="fr-FR" sz="2400" dirty="0"/>
            </a:br>
            <a:r>
              <a:rPr lang="fr-FR" sz="2400" dirty="0" smtClean="0"/>
              <a:t>6 </a:t>
            </a:r>
            <a:r>
              <a:rPr lang="fr-FR" sz="2400" dirty="0"/>
              <a:t>x </a:t>
            </a:r>
            <a:r>
              <a:rPr lang="fr-FR" sz="2400" dirty="0" smtClean="0"/>
              <a:t>20 </a:t>
            </a:r>
            <a:r>
              <a:rPr lang="fr-FR" sz="2400" dirty="0"/>
              <a:t>= </a:t>
            </a:r>
            <a:r>
              <a:rPr lang="fr-FR" sz="2400" dirty="0" smtClean="0"/>
              <a:t>1200 </a:t>
            </a:r>
            <a:r>
              <a:rPr lang="fr-FR" sz="2400" dirty="0"/>
              <a:t>USD</a:t>
            </a:r>
            <a:endParaRPr lang="sv-SE" sz="2400" dirty="0"/>
          </a:p>
          <a:p>
            <a:r>
              <a:rPr lang="fr-FR" sz="2400" dirty="0" smtClean="0"/>
              <a:t>The </a:t>
            </a:r>
            <a:r>
              <a:rPr lang="fr-FR" sz="2400" dirty="0" err="1" smtClean="0"/>
              <a:t>cost</a:t>
            </a:r>
            <a:r>
              <a:rPr lang="fr-FR" sz="2400" dirty="0" smtClean="0"/>
              <a:t> per SHS </a:t>
            </a:r>
            <a:r>
              <a:rPr lang="fr-FR" sz="2400" dirty="0" err="1" smtClean="0"/>
              <a:t>depends</a:t>
            </a:r>
            <a:r>
              <a:rPr lang="fr-FR" sz="2400" dirty="0" smtClean="0"/>
              <a:t> on the size of the system</a:t>
            </a:r>
            <a:endParaRPr lang="en-US" sz="2400" dirty="0"/>
          </a:p>
        </p:txBody>
      </p:sp>
      <p:sp>
        <p:nvSpPr>
          <p:cNvPr id="4" name="Text Placeholder 3"/>
          <p:cNvSpPr>
            <a:spLocks noGrp="1"/>
          </p:cNvSpPr>
          <p:nvPr>
            <p:ph type="body" idx="4294967295"/>
          </p:nvPr>
        </p:nvSpPr>
        <p:spPr>
          <a:xfrm>
            <a:off x="7010400" y="1825625"/>
            <a:ext cx="5181600" cy="4351338"/>
          </a:xfrm>
        </p:spPr>
        <p:txBody>
          <a:bodyPr/>
          <a:lstStyle/>
          <a:p>
            <a:pPr marL="114300" indent="0">
              <a:buNone/>
            </a:pPr>
            <a:endParaRPr lang="sv-SE" dirty="0" smtClean="0"/>
          </a:p>
          <a:p>
            <a:pPr marL="114300" indent="0">
              <a:buNone/>
            </a:pPr>
            <a:endParaRPr lang="en-US" dirty="0"/>
          </a:p>
        </p:txBody>
      </p:sp>
      <p:pic>
        <p:nvPicPr>
          <p:cNvPr id="10" name="Picture 9"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62533" y="4197915"/>
            <a:ext cx="624254" cy="624254"/>
          </a:xfrm>
          <a:prstGeom prst="rect">
            <a:avLst/>
          </a:prstGeom>
        </p:spPr>
      </p:pic>
      <p:sp>
        <p:nvSpPr>
          <p:cNvPr id="18" name="Title 1"/>
          <p:cNvSpPr txBox="1">
            <a:spLocks/>
          </p:cNvSpPr>
          <p:nvPr/>
        </p:nvSpPr>
        <p:spPr>
          <a:xfrm>
            <a:off x="990600" y="517525"/>
            <a:ext cx="10515600" cy="132556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Open Sans" panose="020B0606030504020204"/>
                <a:ea typeface="+mj-ea"/>
                <a:cs typeface="+mj-cs"/>
              </a:defRPr>
            </a:lvl1pPr>
          </a:lstStyle>
          <a:p>
            <a:r>
              <a:rPr lang="en-US" dirty="0" smtClean="0"/>
              <a:t>Prepare the required data, processing and calibration</a:t>
            </a:r>
            <a:endParaRPr lang="en-GB" dirty="0"/>
          </a:p>
        </p:txBody>
      </p:sp>
      <p:sp>
        <p:nvSpPr>
          <p:cNvPr id="19" name="Rectangle 18"/>
          <p:cNvSpPr/>
          <p:nvPr/>
        </p:nvSpPr>
        <p:spPr>
          <a:xfrm>
            <a:off x="0" y="6406056"/>
            <a:ext cx="1566454" cy="246221"/>
          </a:xfrm>
          <a:prstGeom prst="rect">
            <a:avLst/>
          </a:prstGeom>
        </p:spPr>
        <p:txBody>
          <a:bodyPr wrap="none">
            <a:spAutoFit/>
          </a:bodyPr>
          <a:lstStyle/>
          <a:p>
            <a:r>
              <a:rPr lang="en-US" sz="1000" b="1" dirty="0" smtClean="0">
                <a:solidFill>
                  <a:srgbClr val="1D1C1D"/>
                </a:solidFill>
                <a:latin typeface="Open Sans" panose="020B0606030504020204"/>
              </a:rPr>
              <a:t>Source:</a:t>
            </a:r>
            <a:r>
              <a:rPr lang="en-US" sz="1000" dirty="0">
                <a:solidFill>
                  <a:srgbClr val="1D1C1D"/>
                </a:solidFill>
                <a:latin typeface="Open Sans" panose="020B0606030504020204"/>
              </a:rPr>
              <a:t> </a:t>
            </a:r>
            <a:r>
              <a:rPr lang="en-US" sz="1000" dirty="0" smtClean="0">
                <a:solidFill>
                  <a:srgbClr val="1D1C1D"/>
                </a:solidFill>
                <a:latin typeface="Open Sans" panose="020B0606030504020204"/>
              </a:rPr>
              <a:t>Sahlberg </a:t>
            </a:r>
            <a:r>
              <a:rPr lang="en-US" sz="1000" dirty="0">
                <a:solidFill>
                  <a:srgbClr val="1D1C1D"/>
                </a:solidFill>
                <a:latin typeface="Open Sans" panose="020B0606030504020204"/>
              </a:rPr>
              <a:t>et al. </a:t>
            </a:r>
            <a:r>
              <a:rPr lang="en-US" sz="1000" dirty="0" smtClean="0">
                <a:solidFill>
                  <a:srgbClr val="1D1C1D"/>
                </a:solidFill>
                <a:latin typeface="Open Sans" panose="020B0606030504020204"/>
              </a:rPr>
              <a:t>2021</a:t>
            </a:r>
            <a:endParaRPr lang="en-US" sz="1000" dirty="0">
              <a:solidFill>
                <a:srgbClr val="1D1C1D"/>
              </a:solidFill>
              <a:latin typeface="Open Sans" panose="020B0606030504020204"/>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20526" y="4197915"/>
            <a:ext cx="602591" cy="451943"/>
          </a:xfrm>
          <a:prstGeom prst="rect">
            <a:avLst/>
          </a:prstGeom>
        </p:spPr>
      </p:pic>
      <p:pic>
        <p:nvPicPr>
          <p:cNvPr id="20" name="Picture 19"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38700" y="2307007"/>
            <a:ext cx="624254" cy="624254"/>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96693" y="2307007"/>
            <a:ext cx="602591" cy="451943"/>
          </a:xfrm>
          <a:prstGeom prst="rect">
            <a:avLst/>
          </a:prstGeom>
        </p:spPr>
      </p:pic>
      <p:pic>
        <p:nvPicPr>
          <p:cNvPr id="22" name="Picture 21"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07093" y="4480779"/>
            <a:ext cx="624254" cy="624254"/>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65086" y="4480779"/>
            <a:ext cx="602591" cy="451943"/>
          </a:xfrm>
          <a:prstGeom prst="rect">
            <a:avLst/>
          </a:prstGeom>
        </p:spPr>
      </p:pic>
      <p:pic>
        <p:nvPicPr>
          <p:cNvPr id="24" name="Picture 23"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5931" y="2248980"/>
            <a:ext cx="624254" cy="624254"/>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3924" y="2248980"/>
            <a:ext cx="602591" cy="451943"/>
          </a:xfrm>
          <a:prstGeom prst="rect">
            <a:avLst/>
          </a:prstGeom>
        </p:spPr>
      </p:pic>
      <p:pic>
        <p:nvPicPr>
          <p:cNvPr id="26" name="Picture 25"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2089" y="3230934"/>
            <a:ext cx="624254" cy="624254"/>
          </a:xfrm>
          <a:prstGeom prst="rect">
            <a:avLst/>
          </a:prstGeom>
        </p:spPr>
      </p:pic>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0082" y="3230934"/>
            <a:ext cx="602591" cy="451943"/>
          </a:xfrm>
          <a:prstGeom prst="rect">
            <a:avLst/>
          </a:prstGeom>
        </p:spPr>
      </p:pic>
      <p:pic>
        <p:nvPicPr>
          <p:cNvPr id="28" name="Picture 27"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4635" y="3682877"/>
            <a:ext cx="624254" cy="624254"/>
          </a:xfrm>
          <a:prstGeom prst="rect">
            <a:avLst/>
          </a:prstGeom>
        </p:spPr>
      </p:pic>
      <p:pic>
        <p:nvPicPr>
          <p:cNvPr id="29" name="Picture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2628" y="3682877"/>
            <a:ext cx="602591" cy="451943"/>
          </a:xfrm>
          <a:prstGeom prst="rect">
            <a:avLst/>
          </a:prstGeom>
        </p:spPr>
      </p:pic>
    </p:spTree>
    <p:extLst>
      <p:ext uri="{BB962C8B-B14F-4D97-AF65-F5344CB8AC3E}">
        <p14:creationId xmlns:p14="http://schemas.microsoft.com/office/powerpoint/2010/main" val="641594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716152"/>
            <a:ext cx="10515600" cy="413728"/>
          </a:xfrm>
        </p:spPr>
        <p:txBody>
          <a:bodyPr>
            <a:normAutofit/>
          </a:bodyPr>
          <a:lstStyle/>
          <a:p>
            <a:r>
              <a:rPr lang="fr-FR" sz="2000" b="1" dirty="0" err="1">
                <a:solidFill>
                  <a:schemeClr val="accent5">
                    <a:lumMod val="60000"/>
                    <a:lumOff val="40000"/>
                  </a:schemeClr>
                </a:solidFill>
                <a:ea typeface="Open Sans" panose="020B0606030504020204" pitchFamily="34" charset="0"/>
                <a:cs typeface="Open Sans" panose="020B0606030504020204" pitchFamily="34" charset="0"/>
              </a:rPr>
              <a:t>Example</a:t>
            </a:r>
            <a:r>
              <a:rPr lang="fr-FR" sz="2000" b="1" dirty="0">
                <a:solidFill>
                  <a:schemeClr val="accent5">
                    <a:lumMod val="60000"/>
                    <a:lumOff val="40000"/>
                  </a:schemeClr>
                </a:solidFill>
                <a:ea typeface="Open Sans" panose="020B0606030504020204" pitchFamily="34" charset="0"/>
                <a:cs typeface="Open Sans" panose="020B0606030504020204" pitchFamily="34" charset="0"/>
              </a:rPr>
              <a:t> of mini-</a:t>
            </a:r>
            <a:r>
              <a:rPr lang="fr-FR" sz="2000" b="1" dirty="0" err="1">
                <a:solidFill>
                  <a:schemeClr val="accent5">
                    <a:lumMod val="60000"/>
                    <a:lumOff val="40000"/>
                  </a:schemeClr>
                </a:solidFill>
                <a:ea typeface="Open Sans" panose="020B0606030504020204" pitchFamily="34" charset="0"/>
                <a:cs typeface="Open Sans" panose="020B0606030504020204" pitchFamily="34" charset="0"/>
              </a:rPr>
              <a:t>grid</a:t>
            </a:r>
            <a:r>
              <a:rPr lang="fr-FR" sz="2000" b="1" dirty="0">
                <a:solidFill>
                  <a:schemeClr val="accent5">
                    <a:lumMod val="60000"/>
                    <a:lumOff val="40000"/>
                  </a:schemeClr>
                </a:solidFill>
                <a:ea typeface="Open Sans" panose="020B0606030504020204" pitchFamily="34" charset="0"/>
                <a:cs typeface="Open Sans" panose="020B0606030504020204" pitchFamily="34" charset="0"/>
              </a:rPr>
              <a:t> </a:t>
            </a:r>
            <a:r>
              <a:rPr lang="fr-FR" sz="2000" b="1" dirty="0" err="1">
                <a:solidFill>
                  <a:schemeClr val="accent5">
                    <a:lumMod val="60000"/>
                    <a:lumOff val="40000"/>
                  </a:schemeClr>
                </a:solidFill>
                <a:ea typeface="Open Sans" panose="020B0606030504020204" pitchFamily="34" charset="0"/>
                <a:cs typeface="Open Sans" panose="020B0606030504020204" pitchFamily="34" charset="0"/>
              </a:rPr>
              <a:t>costs</a:t>
            </a:r>
            <a:endParaRPr lang="en-US" sz="2000" b="1" dirty="0">
              <a:solidFill>
                <a:schemeClr val="accent5">
                  <a:lumMod val="60000"/>
                  <a:lumOff val="40000"/>
                </a:schemeClr>
              </a:solidFill>
              <a:ea typeface="Open Sans" panose="020B0606030504020204" pitchFamily="34" charset="0"/>
              <a:cs typeface="Open Sans" panose="020B0606030504020204" pitchFamily="34" charset="0"/>
            </a:endParaRPr>
          </a:p>
        </p:txBody>
      </p:sp>
      <p:sp>
        <p:nvSpPr>
          <p:cNvPr id="3" name="Text Placeholder 2"/>
          <p:cNvSpPr>
            <a:spLocks noGrp="1"/>
          </p:cNvSpPr>
          <p:nvPr>
            <p:ph idx="1"/>
          </p:nvPr>
        </p:nvSpPr>
        <p:spPr>
          <a:xfrm>
            <a:off x="478254" y="2157294"/>
            <a:ext cx="5336082" cy="3897226"/>
          </a:xfrm>
        </p:spPr>
        <p:txBody>
          <a:bodyPr>
            <a:normAutofit fontScale="92500"/>
          </a:bodyPr>
          <a:lstStyle/>
          <a:p>
            <a:r>
              <a:rPr lang="fr-FR" dirty="0" err="1" smtClean="0"/>
              <a:t>Cost</a:t>
            </a:r>
            <a:r>
              <a:rPr lang="fr-FR" dirty="0" smtClean="0"/>
              <a:t> of </a:t>
            </a:r>
            <a:r>
              <a:rPr lang="fr-FR" dirty="0" err="1" smtClean="0"/>
              <a:t>generation</a:t>
            </a:r>
            <a:r>
              <a:rPr lang="fr-FR" dirty="0" smtClean="0"/>
              <a:t> system</a:t>
            </a:r>
            <a:endParaRPr lang="fr-FR" dirty="0"/>
          </a:p>
          <a:p>
            <a:pPr lvl="1"/>
            <a:r>
              <a:rPr lang="fr-FR" dirty="0" smtClean="0"/>
              <a:t>PV panels</a:t>
            </a:r>
            <a:endParaRPr lang="fr-FR" dirty="0"/>
          </a:p>
          <a:p>
            <a:pPr lvl="1"/>
            <a:r>
              <a:rPr lang="fr-FR" dirty="0"/>
              <a:t>Batteries</a:t>
            </a:r>
          </a:p>
          <a:p>
            <a:pPr lvl="1"/>
            <a:r>
              <a:rPr lang="fr-FR" dirty="0"/>
              <a:t>Balance </a:t>
            </a:r>
            <a:r>
              <a:rPr lang="fr-FR" dirty="0" smtClean="0"/>
              <a:t>of System</a:t>
            </a:r>
          </a:p>
          <a:p>
            <a:pPr lvl="1"/>
            <a:r>
              <a:rPr lang="fr-FR" dirty="0" smtClean="0"/>
              <a:t>…</a:t>
            </a:r>
          </a:p>
          <a:p>
            <a:r>
              <a:rPr lang="sv-SE" dirty="0" smtClean="0"/>
              <a:t>The </a:t>
            </a:r>
            <a:r>
              <a:rPr lang="sv-SE" dirty="0" err="1" smtClean="0"/>
              <a:t>cost</a:t>
            </a:r>
            <a:r>
              <a:rPr lang="sv-SE" dirty="0" smtClean="0"/>
              <a:t> </a:t>
            </a:r>
            <a:r>
              <a:rPr lang="sv-SE" dirty="0" err="1" smtClean="0"/>
              <a:t>of</a:t>
            </a:r>
            <a:r>
              <a:rPr lang="sv-SE" dirty="0" smtClean="0"/>
              <a:t> the distribution system</a:t>
            </a:r>
          </a:p>
          <a:p>
            <a:pPr lvl="1"/>
            <a:r>
              <a:rPr lang="sv-SE" dirty="0" err="1" smtClean="0"/>
              <a:t>Low-Voltage</a:t>
            </a:r>
            <a:r>
              <a:rPr lang="sv-SE" dirty="0" smtClean="0"/>
              <a:t> (LV) </a:t>
            </a:r>
            <a:r>
              <a:rPr lang="sv-SE" dirty="0" err="1" smtClean="0"/>
              <a:t>lines</a:t>
            </a:r>
            <a:endParaRPr lang="sv-SE" dirty="0" smtClean="0"/>
          </a:p>
          <a:p>
            <a:pPr lvl="1"/>
            <a:r>
              <a:rPr lang="sv-SE" dirty="0" smtClean="0"/>
              <a:t>Medium-</a:t>
            </a:r>
            <a:r>
              <a:rPr lang="sv-SE" dirty="0" err="1" smtClean="0"/>
              <a:t>Voltage</a:t>
            </a:r>
            <a:r>
              <a:rPr lang="sv-SE" dirty="0" smtClean="0"/>
              <a:t> (MV) </a:t>
            </a:r>
            <a:r>
              <a:rPr lang="sv-SE" dirty="0" err="1" smtClean="0"/>
              <a:t>lines</a:t>
            </a:r>
            <a:endParaRPr lang="sv-SE" dirty="0" smtClean="0"/>
          </a:p>
          <a:p>
            <a:pPr lvl="1"/>
            <a:r>
              <a:rPr lang="fr-FR" dirty="0" err="1" smtClean="0"/>
              <a:t>Cost</a:t>
            </a:r>
            <a:r>
              <a:rPr lang="fr-FR" dirty="0" smtClean="0"/>
              <a:t> per </a:t>
            </a:r>
            <a:r>
              <a:rPr lang="fr-FR" dirty="0" err="1" smtClean="0"/>
              <a:t>connection</a:t>
            </a:r>
            <a:r>
              <a:rPr lang="fr-FR" dirty="0" smtClean="0"/>
              <a:t> per </a:t>
            </a:r>
            <a:r>
              <a:rPr lang="fr-FR" dirty="0" err="1" smtClean="0"/>
              <a:t>household</a:t>
            </a:r>
            <a:r>
              <a:rPr lang="sv-SE" dirty="0" smtClean="0"/>
              <a:t>…</a:t>
            </a:r>
            <a:br>
              <a:rPr lang="sv-SE" dirty="0" smtClean="0"/>
            </a:br>
            <a:endParaRPr lang="en-US" dirty="0"/>
          </a:p>
        </p:txBody>
      </p:sp>
      <p:sp>
        <p:nvSpPr>
          <p:cNvPr id="4" name="Text Placeholder 3"/>
          <p:cNvSpPr>
            <a:spLocks noGrp="1"/>
          </p:cNvSpPr>
          <p:nvPr>
            <p:ph type="body" idx="4294967295"/>
          </p:nvPr>
        </p:nvSpPr>
        <p:spPr>
          <a:xfrm>
            <a:off x="5325144" y="5249070"/>
            <a:ext cx="6002337" cy="1166813"/>
          </a:xfrm>
        </p:spPr>
        <p:txBody>
          <a:bodyPr>
            <a:normAutofit fontScale="85000" lnSpcReduction="20000"/>
          </a:bodyPr>
          <a:lstStyle/>
          <a:p>
            <a:pPr marL="114300" indent="0">
              <a:buNone/>
            </a:pPr>
            <a:r>
              <a:rPr lang="fr-FR" dirty="0" err="1" smtClean="0"/>
              <a:t>Example</a:t>
            </a:r>
            <a:r>
              <a:rPr lang="fr-FR" dirty="0"/>
              <a:t>: </a:t>
            </a:r>
            <a:r>
              <a:rPr lang="fr-FR" dirty="0" smtClean="0"/>
              <a:t>If the distribution </a:t>
            </a:r>
            <a:r>
              <a:rPr lang="fr-FR" dirty="0" err="1" smtClean="0"/>
              <a:t>grid</a:t>
            </a:r>
            <a:r>
              <a:rPr lang="fr-FR" dirty="0" smtClean="0"/>
              <a:t> </a:t>
            </a:r>
            <a:r>
              <a:rPr lang="fr-FR" dirty="0" err="1" smtClean="0"/>
              <a:t>requires</a:t>
            </a:r>
            <a:r>
              <a:rPr lang="fr-FR" dirty="0" smtClean="0"/>
              <a:t> </a:t>
            </a:r>
            <a:r>
              <a:rPr lang="fr-FR" dirty="0"/>
              <a:t>2 km </a:t>
            </a:r>
            <a:r>
              <a:rPr lang="fr-FR" dirty="0" smtClean="0"/>
              <a:t>of LV </a:t>
            </a:r>
            <a:r>
              <a:rPr lang="fr-FR" dirty="0" err="1" smtClean="0"/>
              <a:t>lines</a:t>
            </a:r>
            <a:r>
              <a:rPr lang="fr-FR" dirty="0" smtClean="0"/>
              <a:t> and the </a:t>
            </a:r>
            <a:r>
              <a:rPr lang="fr-FR" dirty="0" err="1" smtClean="0"/>
              <a:t>cost</a:t>
            </a:r>
            <a:r>
              <a:rPr lang="fr-FR" dirty="0" smtClean="0"/>
              <a:t> per LV </a:t>
            </a:r>
            <a:r>
              <a:rPr lang="fr-FR" dirty="0" err="1" smtClean="0"/>
              <a:t>lines</a:t>
            </a:r>
            <a:r>
              <a:rPr lang="fr-FR" dirty="0" smtClean="0"/>
              <a:t> </a:t>
            </a:r>
            <a:r>
              <a:rPr lang="fr-FR" dirty="0" err="1" smtClean="0"/>
              <a:t>is</a:t>
            </a:r>
            <a:r>
              <a:rPr lang="fr-FR" dirty="0" smtClean="0"/>
              <a:t> 5000 USD/km</a:t>
            </a:r>
            <a:r>
              <a:rPr lang="fr-FR" dirty="0"/>
              <a:t>, </a:t>
            </a:r>
            <a:r>
              <a:rPr lang="fr-FR" dirty="0" smtClean="0"/>
              <a:t>the total </a:t>
            </a:r>
            <a:r>
              <a:rPr lang="fr-FR" dirty="0" err="1" smtClean="0"/>
              <a:t>cost</a:t>
            </a:r>
            <a:r>
              <a:rPr lang="fr-FR" dirty="0" smtClean="0"/>
              <a:t> for LV </a:t>
            </a:r>
            <a:r>
              <a:rPr lang="fr-FR" dirty="0" err="1" smtClean="0"/>
              <a:t>lines</a:t>
            </a:r>
            <a:r>
              <a:rPr lang="fr-FR" dirty="0" smtClean="0"/>
              <a:t> in the </a:t>
            </a:r>
            <a:r>
              <a:rPr lang="fr-FR" dirty="0" err="1" smtClean="0"/>
              <a:t>settlement</a:t>
            </a:r>
            <a:r>
              <a:rPr lang="fr-FR" dirty="0" smtClean="0"/>
              <a:t> </a:t>
            </a:r>
            <a:r>
              <a:rPr lang="fr-FR" dirty="0" err="1" smtClean="0"/>
              <a:t>is</a:t>
            </a:r>
            <a:r>
              <a:rPr lang="fr-FR" dirty="0" smtClean="0"/>
              <a:t> 10,000 </a:t>
            </a:r>
            <a:r>
              <a:rPr lang="fr-FR" dirty="0"/>
              <a:t>USD</a:t>
            </a:r>
            <a:endParaRPr lang="sv-SE" dirty="0"/>
          </a:p>
          <a:p>
            <a:pPr marL="114300" indent="0">
              <a:buNone/>
            </a:pPr>
            <a:endParaRPr lang="en-US" dirty="0"/>
          </a:p>
        </p:txBody>
      </p:sp>
      <p:pic>
        <p:nvPicPr>
          <p:cNvPr id="5" name="Picture 4"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0930" y="2083778"/>
            <a:ext cx="624254" cy="624254"/>
          </a:xfrm>
          <a:prstGeom prst="rect">
            <a:avLst/>
          </a:prstGeom>
        </p:spPr>
      </p:pic>
      <p:pic>
        <p:nvPicPr>
          <p:cNvPr id="6" name="Picture 5"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3226" y="3586163"/>
            <a:ext cx="624254" cy="624254"/>
          </a:xfrm>
          <a:prstGeom prst="rect">
            <a:avLst/>
          </a:prstGeom>
        </p:spPr>
      </p:pic>
      <p:pic>
        <p:nvPicPr>
          <p:cNvPr id="7" name="Picture 6"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4186" y="3139770"/>
            <a:ext cx="624254" cy="624254"/>
          </a:xfrm>
          <a:prstGeom prst="rect">
            <a:avLst/>
          </a:prstGeom>
        </p:spPr>
      </p:pic>
      <p:pic>
        <p:nvPicPr>
          <p:cNvPr id="8" name="Picture 7"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6313" y="4453915"/>
            <a:ext cx="624254" cy="624254"/>
          </a:xfrm>
          <a:prstGeom prst="rect">
            <a:avLst/>
          </a:prstGeom>
        </p:spPr>
      </p:pic>
      <p:pic>
        <p:nvPicPr>
          <p:cNvPr id="9" name="Picture 8"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7221" y="4076151"/>
            <a:ext cx="624254" cy="624254"/>
          </a:xfrm>
          <a:prstGeom prst="rect">
            <a:avLst/>
          </a:prstGeom>
        </p:spPr>
      </p:pic>
      <p:pic>
        <p:nvPicPr>
          <p:cNvPr id="10" name="Picture 9"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95238" y="2157294"/>
            <a:ext cx="624254" cy="624254"/>
          </a:xfrm>
          <a:prstGeom prst="rect">
            <a:avLst/>
          </a:prstGeom>
        </p:spPr>
      </p:pic>
      <p:cxnSp>
        <p:nvCxnSpPr>
          <p:cNvPr id="13" name="Straight Connector 12"/>
          <p:cNvCxnSpPr/>
          <p:nvPr/>
        </p:nvCxnSpPr>
        <p:spPr>
          <a:xfrm flipH="1">
            <a:off x="9275146" y="3292031"/>
            <a:ext cx="763320" cy="2941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endCxn id="7" idx="3"/>
          </p:cNvCxnSpPr>
          <p:nvPr/>
        </p:nvCxnSpPr>
        <p:spPr>
          <a:xfrm flipH="1" flipV="1">
            <a:off x="8638440" y="3451897"/>
            <a:ext cx="636706" cy="13426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5" idx="2"/>
          </p:cNvCxnSpPr>
          <p:nvPr/>
        </p:nvCxnSpPr>
        <p:spPr>
          <a:xfrm>
            <a:off x="7173057" y="2708032"/>
            <a:ext cx="1934308" cy="477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endCxn id="10" idx="2"/>
          </p:cNvCxnSpPr>
          <p:nvPr/>
        </p:nvCxnSpPr>
        <p:spPr>
          <a:xfrm flipV="1">
            <a:off x="9107365" y="2781548"/>
            <a:ext cx="0" cy="4043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9107365" y="3185872"/>
            <a:ext cx="152400" cy="4002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8825637" y="3586163"/>
            <a:ext cx="449509" cy="510483"/>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a:endCxn id="8" idx="0"/>
          </p:cNvCxnSpPr>
          <p:nvPr/>
        </p:nvCxnSpPr>
        <p:spPr>
          <a:xfrm flipH="1">
            <a:off x="8638440" y="4096646"/>
            <a:ext cx="187197" cy="357269"/>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endCxn id="6" idx="3"/>
          </p:cNvCxnSpPr>
          <p:nvPr/>
        </p:nvCxnSpPr>
        <p:spPr>
          <a:xfrm flipH="1" flipV="1">
            <a:off x="7377480" y="3898290"/>
            <a:ext cx="1448157" cy="198356"/>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9" idx="0"/>
          </p:cNvCxnSpPr>
          <p:nvPr/>
        </p:nvCxnSpPr>
        <p:spPr>
          <a:xfrm>
            <a:off x="9275146" y="3586163"/>
            <a:ext cx="764202" cy="489988"/>
          </a:xfrm>
          <a:prstGeom prst="line">
            <a:avLst/>
          </a:prstGeom>
        </p:spPr>
        <p:style>
          <a:lnRef idx="1">
            <a:schemeClr val="accent1"/>
          </a:lnRef>
          <a:fillRef idx="0">
            <a:schemeClr val="accent1"/>
          </a:fillRef>
          <a:effectRef idx="0">
            <a:schemeClr val="accent1"/>
          </a:effectRef>
          <a:fontRef idx="minor">
            <a:schemeClr val="tx1"/>
          </a:fontRef>
        </p:style>
      </p:cxnSp>
      <p:sp>
        <p:nvSpPr>
          <p:cNvPr id="21" name="Title 1"/>
          <p:cNvSpPr txBox="1">
            <a:spLocks/>
          </p:cNvSpPr>
          <p:nvPr/>
        </p:nvSpPr>
        <p:spPr>
          <a:xfrm>
            <a:off x="990600" y="517525"/>
            <a:ext cx="10515600" cy="132556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Open Sans" panose="020B0606030504020204"/>
                <a:ea typeface="+mj-ea"/>
                <a:cs typeface="+mj-cs"/>
              </a:defRPr>
            </a:lvl1pPr>
          </a:lstStyle>
          <a:p>
            <a:r>
              <a:rPr lang="en-US" dirty="0" smtClean="0"/>
              <a:t>Prepare the required data, processing and calibration</a:t>
            </a:r>
            <a:endParaRPr lang="en-GB" dirty="0"/>
          </a:p>
        </p:txBody>
      </p:sp>
      <p:sp>
        <p:nvSpPr>
          <p:cNvPr id="22" name="Rectangle 21"/>
          <p:cNvSpPr/>
          <p:nvPr/>
        </p:nvSpPr>
        <p:spPr>
          <a:xfrm>
            <a:off x="0" y="6406056"/>
            <a:ext cx="1566454" cy="246221"/>
          </a:xfrm>
          <a:prstGeom prst="rect">
            <a:avLst/>
          </a:prstGeom>
        </p:spPr>
        <p:txBody>
          <a:bodyPr wrap="none">
            <a:spAutoFit/>
          </a:bodyPr>
          <a:lstStyle/>
          <a:p>
            <a:r>
              <a:rPr lang="en-US" sz="1000" b="1" dirty="0" smtClean="0">
                <a:solidFill>
                  <a:srgbClr val="1D1C1D"/>
                </a:solidFill>
                <a:latin typeface="Open Sans" panose="020B0606030504020204"/>
              </a:rPr>
              <a:t>Source:</a:t>
            </a:r>
            <a:r>
              <a:rPr lang="en-US" sz="1000" dirty="0">
                <a:solidFill>
                  <a:srgbClr val="1D1C1D"/>
                </a:solidFill>
                <a:latin typeface="Open Sans" panose="020B0606030504020204"/>
              </a:rPr>
              <a:t> </a:t>
            </a:r>
            <a:r>
              <a:rPr lang="en-US" sz="1000" dirty="0" smtClean="0">
                <a:solidFill>
                  <a:srgbClr val="1D1C1D"/>
                </a:solidFill>
                <a:latin typeface="Open Sans" panose="020B0606030504020204"/>
              </a:rPr>
              <a:t>Sahlberg </a:t>
            </a:r>
            <a:r>
              <a:rPr lang="en-US" sz="1000" dirty="0">
                <a:solidFill>
                  <a:srgbClr val="1D1C1D"/>
                </a:solidFill>
                <a:latin typeface="Open Sans" panose="020B0606030504020204"/>
              </a:rPr>
              <a:t>et al. </a:t>
            </a:r>
            <a:r>
              <a:rPr lang="en-US" sz="1000" dirty="0" smtClean="0">
                <a:solidFill>
                  <a:srgbClr val="1D1C1D"/>
                </a:solidFill>
                <a:latin typeface="Open Sans" panose="020B0606030504020204"/>
              </a:rPr>
              <a:t>2021</a:t>
            </a:r>
            <a:endParaRPr lang="en-US" sz="1000" dirty="0">
              <a:solidFill>
                <a:srgbClr val="1D1C1D"/>
              </a:solidFill>
              <a:latin typeface="Open Sans" panose="020B0606030504020204"/>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53847" y="2929139"/>
            <a:ext cx="1386252" cy="633231"/>
          </a:xfrm>
          <a:prstGeom prst="rect">
            <a:avLst/>
          </a:prstGeom>
        </p:spPr>
      </p:pic>
    </p:spTree>
    <p:extLst>
      <p:ext uri="{BB962C8B-B14F-4D97-AF65-F5344CB8AC3E}">
        <p14:creationId xmlns:p14="http://schemas.microsoft.com/office/powerpoint/2010/main" val="3788586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E69EEE3-3703-4990-B76E-929A729607EB}" type="slidenum">
              <a:rPr lang="en-GB" smtClean="0"/>
              <a:t>2</a:t>
            </a:fld>
            <a:endParaRPr lang="en-GB" dirty="0"/>
          </a:p>
        </p:txBody>
      </p:sp>
      <p:sp>
        <p:nvSpPr>
          <p:cNvPr id="6" name="Title 5"/>
          <p:cNvSpPr txBox="1">
            <a:spLocks/>
          </p:cNvSpPr>
          <p:nvPr/>
        </p:nvSpPr>
        <p:spPr>
          <a:xfrm>
            <a:off x="1593880" y="291841"/>
            <a:ext cx="9143057" cy="80556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t>Basic GIS </a:t>
            </a:r>
            <a:r>
              <a:rPr lang="en-GB" sz="4400" dirty="0" smtClean="0"/>
              <a:t>concepts</a:t>
            </a:r>
            <a:endParaRPr lang="en-GB" sz="4400" dirty="0"/>
          </a:p>
        </p:txBody>
      </p:sp>
      <p:sp>
        <p:nvSpPr>
          <p:cNvPr id="10" name="Content Placeholder 6"/>
          <p:cNvSpPr txBox="1">
            <a:spLocks/>
          </p:cNvSpPr>
          <p:nvPr/>
        </p:nvSpPr>
        <p:spPr>
          <a:xfrm>
            <a:off x="3216926" y="1165186"/>
            <a:ext cx="6422834" cy="77656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Aft>
                <a:spcPts val="600"/>
              </a:spcAft>
            </a:pPr>
            <a:r>
              <a:rPr lang="en-GB" dirty="0"/>
              <a:t>Ellipsoid, Datum &amp; Geographic Coordinate System</a:t>
            </a:r>
          </a:p>
        </p:txBody>
      </p:sp>
      <p:sp>
        <p:nvSpPr>
          <p:cNvPr id="14" name="Rectangle 2">
            <a:extLst>
              <a:ext uri="{FF2B5EF4-FFF2-40B4-BE49-F238E27FC236}">
                <a16:creationId xmlns:a16="http://schemas.microsoft.com/office/drawing/2014/main" id="{CCE83CCC-A0B3-423D-BBF5-2210CDA52A65}"/>
              </a:ext>
            </a:extLst>
          </p:cNvPr>
          <p:cNvSpPr/>
          <p:nvPr/>
        </p:nvSpPr>
        <p:spPr>
          <a:xfrm>
            <a:off x="328670" y="1765925"/>
            <a:ext cx="11534660" cy="1446550"/>
          </a:xfrm>
          <a:prstGeom prst="rect">
            <a:avLst/>
          </a:prstGeom>
        </p:spPr>
        <p:txBody>
          <a:bodyPr wrap="square">
            <a:spAutoFit/>
          </a:bodyPr>
          <a:lstStyle/>
          <a:p>
            <a:r>
              <a:rPr lang="en-GB" sz="2200" b="1" dirty="0">
                <a:solidFill>
                  <a:srgbClr val="222222"/>
                </a:solidFill>
              </a:rPr>
              <a:t>Projection</a:t>
            </a:r>
            <a:r>
              <a:rPr lang="en-GB" sz="2200" dirty="0">
                <a:solidFill>
                  <a:srgbClr val="222222"/>
                </a:solidFill>
              </a:rPr>
              <a:t> is the systematic transformation of the </a:t>
            </a:r>
            <a:r>
              <a:rPr lang="en-GB" sz="2200" b="1" dirty="0">
                <a:solidFill>
                  <a:srgbClr val="222222"/>
                </a:solidFill>
              </a:rPr>
              <a:t>latitude</a:t>
            </a:r>
            <a:r>
              <a:rPr lang="en-GB" sz="2200" dirty="0">
                <a:solidFill>
                  <a:srgbClr val="222222"/>
                </a:solidFill>
              </a:rPr>
              <a:t> and </a:t>
            </a:r>
            <a:r>
              <a:rPr lang="en-GB" sz="2200" b="1" dirty="0">
                <a:solidFill>
                  <a:srgbClr val="222222"/>
                </a:solidFill>
              </a:rPr>
              <a:t>longitude</a:t>
            </a:r>
            <a:r>
              <a:rPr lang="en-GB" sz="2200" dirty="0">
                <a:solidFill>
                  <a:srgbClr val="222222"/>
                </a:solidFill>
              </a:rPr>
              <a:t> of a location into a pair of two dimensional coordinates or else the position of this location on a plane (flat) surface</a:t>
            </a:r>
          </a:p>
          <a:p>
            <a:endParaRPr lang="en-GB" sz="2200" dirty="0">
              <a:solidFill>
                <a:srgbClr val="222222"/>
              </a:solidFill>
            </a:endParaRPr>
          </a:p>
          <a:p>
            <a:r>
              <a:rPr lang="en-GB" sz="2200" dirty="0">
                <a:solidFill>
                  <a:srgbClr val="222222"/>
                </a:solidFill>
              </a:rPr>
              <a:t> </a:t>
            </a:r>
            <a:r>
              <a:rPr lang="en-GB" sz="2200" b="1" dirty="0">
                <a:solidFill>
                  <a:srgbClr val="222222"/>
                </a:solidFill>
              </a:rPr>
              <a:t>Coordinate Reference System (CRS) </a:t>
            </a:r>
            <a:r>
              <a:rPr lang="en-GB" sz="2200" dirty="0">
                <a:solidFill>
                  <a:srgbClr val="222222"/>
                </a:solidFill>
              </a:rPr>
              <a:t>defines how the map is related to real world places</a:t>
            </a:r>
            <a:endParaRPr lang="en-US" sz="2200" dirty="0"/>
          </a:p>
        </p:txBody>
      </p:sp>
      <p:pic>
        <p:nvPicPr>
          <p:cNvPr id="7" name="Bildobjekt 6" descr="En bild som visar bord, satellit, inomhus&#10;&#10;Beskrivning genererad med hög exakthet">
            <a:extLst>
              <a:ext uri="{FF2B5EF4-FFF2-40B4-BE49-F238E27FC236}">
                <a16:creationId xmlns:a16="http://schemas.microsoft.com/office/drawing/2014/main" id="{B311AE1D-759D-4FE5-84E0-C755691633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289" y="3527529"/>
            <a:ext cx="2879074" cy="2879074"/>
          </a:xfrm>
          <a:prstGeom prst="rect">
            <a:avLst/>
          </a:prstGeom>
        </p:spPr>
      </p:pic>
      <p:sp>
        <p:nvSpPr>
          <p:cNvPr id="8" name="Pil: höger 7">
            <a:extLst>
              <a:ext uri="{FF2B5EF4-FFF2-40B4-BE49-F238E27FC236}">
                <a16:creationId xmlns:a16="http://schemas.microsoft.com/office/drawing/2014/main" id="{890F3CA0-A933-4DB0-B52C-A45D217819F6}"/>
              </a:ext>
            </a:extLst>
          </p:cNvPr>
          <p:cNvSpPr/>
          <p:nvPr/>
        </p:nvSpPr>
        <p:spPr>
          <a:xfrm>
            <a:off x="3488267" y="4368800"/>
            <a:ext cx="2607733" cy="12022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3" name="Picture 2"/>
          <p:cNvPicPr>
            <a:picLocks noChangeAspect="1"/>
          </p:cNvPicPr>
          <p:nvPr/>
        </p:nvPicPr>
        <p:blipFill>
          <a:blip r:embed="rId4"/>
          <a:stretch>
            <a:fillRect/>
          </a:stretch>
        </p:blipFill>
        <p:spPr>
          <a:xfrm>
            <a:off x="6266805" y="3413528"/>
            <a:ext cx="5596525" cy="2942822"/>
          </a:xfrm>
          <a:prstGeom prst="rect">
            <a:avLst/>
          </a:prstGeom>
        </p:spPr>
      </p:pic>
    </p:spTree>
    <p:extLst>
      <p:ext uri="{BB962C8B-B14F-4D97-AF65-F5344CB8AC3E}">
        <p14:creationId xmlns:p14="http://schemas.microsoft.com/office/powerpoint/2010/main" val="13031712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sp>
        <p:nvSpPr>
          <p:cNvPr id="321" name="Google Shape;321;p19"/>
          <p:cNvSpPr txBox="1"/>
          <p:nvPr/>
        </p:nvSpPr>
        <p:spPr>
          <a:xfrm>
            <a:off x="989704" y="179729"/>
            <a:ext cx="9983096" cy="4478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700"/>
              <a:buFont typeface="Arial"/>
              <a:buNone/>
            </a:pPr>
            <a:r>
              <a:rPr lang="en-US" sz="2700" b="1">
                <a:solidFill>
                  <a:schemeClr val="dk1"/>
                </a:solidFill>
                <a:latin typeface="Calibri"/>
                <a:ea typeface="Calibri"/>
                <a:cs typeface="Calibri"/>
                <a:sym typeface="Calibri"/>
              </a:rPr>
              <a:t>Step 5</a:t>
            </a:r>
            <a:r>
              <a:rPr lang="en-US" sz="2700">
                <a:solidFill>
                  <a:schemeClr val="dk1"/>
                </a:solidFill>
                <a:latin typeface="Calibri"/>
                <a:ea typeface="Calibri"/>
                <a:cs typeface="Calibri"/>
                <a:sym typeface="Calibri"/>
              </a:rPr>
              <a:t>. Calculate technology costs for every settlement in the country</a:t>
            </a:r>
            <a:endParaRPr sz="2700">
              <a:solidFill>
                <a:schemeClr val="dk1"/>
              </a:solidFill>
              <a:latin typeface="Calibri"/>
              <a:ea typeface="Calibri"/>
              <a:cs typeface="Calibri"/>
              <a:sym typeface="Calibri"/>
            </a:endParaRPr>
          </a:p>
          <a:p>
            <a:pPr marL="0" marR="0" lvl="0" indent="0" algn="l" rtl="0">
              <a:lnSpc>
                <a:spcPct val="90000"/>
              </a:lnSpc>
              <a:spcBef>
                <a:spcPts val="1600"/>
              </a:spcBef>
              <a:spcAft>
                <a:spcPts val="0"/>
              </a:spcAft>
              <a:buClr>
                <a:schemeClr val="dk1"/>
              </a:buClr>
              <a:buSzPts val="2700"/>
              <a:buFont typeface="Arial"/>
              <a:buNone/>
            </a:pPr>
            <a:endParaRPr sz="2700">
              <a:solidFill>
                <a:schemeClr val="dk1"/>
              </a:solidFill>
              <a:latin typeface="Calibri"/>
              <a:ea typeface="Calibri"/>
              <a:cs typeface="Calibri"/>
              <a:sym typeface="Calibri"/>
            </a:endParaRPr>
          </a:p>
        </p:txBody>
      </p:sp>
      <p:graphicFrame>
        <p:nvGraphicFramePr>
          <p:cNvPr id="323" name="Google Shape;323;p19"/>
          <p:cNvGraphicFramePr/>
          <p:nvPr>
            <p:extLst>
              <p:ext uri="{D42A27DB-BD31-4B8C-83A1-F6EECF244321}">
                <p14:modId xmlns:p14="http://schemas.microsoft.com/office/powerpoint/2010/main" val="2943016711"/>
              </p:ext>
            </p:extLst>
          </p:nvPr>
        </p:nvGraphicFramePr>
        <p:xfrm>
          <a:off x="793360" y="2041201"/>
          <a:ext cx="2830325" cy="3078525"/>
        </p:xfrm>
        <a:graphic>
          <a:graphicData uri="http://schemas.openxmlformats.org/drawingml/2006/table">
            <a:tbl>
              <a:tblPr>
                <a:noFill/>
              </a:tblPr>
              <a:tblGrid>
                <a:gridCol w="656225">
                  <a:extLst>
                    <a:ext uri="{9D8B030D-6E8A-4147-A177-3AD203B41FA5}">
                      <a16:colId xmlns:a16="http://schemas.microsoft.com/office/drawing/2014/main" val="20000"/>
                    </a:ext>
                  </a:extLst>
                </a:gridCol>
                <a:gridCol w="365750">
                  <a:extLst>
                    <a:ext uri="{9D8B030D-6E8A-4147-A177-3AD203B41FA5}">
                      <a16:colId xmlns:a16="http://schemas.microsoft.com/office/drawing/2014/main" val="20001"/>
                    </a:ext>
                  </a:extLst>
                </a:gridCol>
                <a:gridCol w="355000">
                  <a:extLst>
                    <a:ext uri="{9D8B030D-6E8A-4147-A177-3AD203B41FA5}">
                      <a16:colId xmlns:a16="http://schemas.microsoft.com/office/drawing/2014/main" val="20002"/>
                    </a:ext>
                  </a:extLst>
                </a:gridCol>
                <a:gridCol w="313850">
                  <a:extLst>
                    <a:ext uri="{9D8B030D-6E8A-4147-A177-3AD203B41FA5}">
                      <a16:colId xmlns:a16="http://schemas.microsoft.com/office/drawing/2014/main" val="20003"/>
                    </a:ext>
                  </a:extLst>
                </a:gridCol>
                <a:gridCol w="365750">
                  <a:extLst>
                    <a:ext uri="{9D8B030D-6E8A-4147-A177-3AD203B41FA5}">
                      <a16:colId xmlns:a16="http://schemas.microsoft.com/office/drawing/2014/main" val="20004"/>
                    </a:ext>
                  </a:extLst>
                </a:gridCol>
                <a:gridCol w="387275">
                  <a:extLst>
                    <a:ext uri="{9D8B030D-6E8A-4147-A177-3AD203B41FA5}">
                      <a16:colId xmlns:a16="http://schemas.microsoft.com/office/drawing/2014/main" val="20005"/>
                    </a:ext>
                  </a:extLst>
                </a:gridCol>
                <a:gridCol w="386475">
                  <a:extLst>
                    <a:ext uri="{9D8B030D-6E8A-4147-A177-3AD203B41FA5}">
                      <a16:colId xmlns:a16="http://schemas.microsoft.com/office/drawing/2014/main" val="20006"/>
                    </a:ext>
                  </a:extLst>
                </a:gridCol>
              </a:tblGrid>
              <a:tr h="624850">
                <a:tc>
                  <a:txBody>
                    <a:bodyPr/>
                    <a:lstStyle/>
                    <a:p>
                      <a:pPr marL="0" marR="0" lvl="0" indent="0" algn="ctr" rtl="0">
                        <a:spcBef>
                          <a:spcPts val="0"/>
                        </a:spcBef>
                        <a:spcAft>
                          <a:spcPts val="0"/>
                        </a:spcAft>
                        <a:buNone/>
                      </a:pPr>
                      <a:r>
                        <a:rPr lang="en-US" sz="900" b="1" u="none" strike="noStrike" cap="none">
                          <a:solidFill>
                            <a:schemeClr val="dk1"/>
                          </a:solidFill>
                          <a:latin typeface="Calibri"/>
                          <a:ea typeface="Calibri"/>
                          <a:cs typeface="Calibri"/>
                          <a:sym typeface="Calibri"/>
                        </a:rPr>
                        <a:t>Settlements</a:t>
                      </a:r>
                      <a:endParaRPr/>
                    </a:p>
                    <a:p>
                      <a:pPr marL="0" marR="0" lvl="0" indent="0" algn="ctr" rtl="0">
                        <a:spcBef>
                          <a:spcPts val="0"/>
                        </a:spcBef>
                        <a:spcAft>
                          <a:spcPts val="0"/>
                        </a:spcAft>
                        <a:buNone/>
                      </a:pPr>
                      <a:r>
                        <a:rPr lang="en-US" sz="900" b="1" u="none" strike="noStrike" cap="none">
                          <a:solidFill>
                            <a:schemeClr val="dk1"/>
                          </a:solidFill>
                          <a:latin typeface="Calibri"/>
                          <a:ea typeface="Calibri"/>
                          <a:cs typeface="Calibri"/>
                          <a:sym typeface="Calibri"/>
                        </a:rPr>
                        <a:t>people)</a:t>
                      </a:r>
                      <a:endParaRPr sz="900" b="1"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b="1" u="none" strike="noStrike" cap="none">
                          <a:solidFill>
                            <a:schemeClr val="dk1"/>
                          </a:solidFill>
                          <a:latin typeface="Calibri"/>
                          <a:ea typeface="Calibri"/>
                          <a:cs typeface="Calibri"/>
                          <a:sym typeface="Calibri"/>
                        </a:rPr>
                        <a:t>MG Hydro</a:t>
                      </a:r>
                      <a:endParaRPr sz="900" b="1"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b="1" u="none" strike="noStrike" cap="none">
                          <a:solidFill>
                            <a:schemeClr val="dk1"/>
                          </a:solidFill>
                          <a:latin typeface="Calibri"/>
                          <a:ea typeface="Calibri"/>
                          <a:cs typeface="Calibri"/>
                          <a:sym typeface="Calibri"/>
                        </a:rPr>
                        <a:t>MG PV</a:t>
                      </a:r>
                      <a:endParaRPr sz="900" b="1"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b="1" u="none" strike="noStrike" cap="none">
                          <a:solidFill>
                            <a:schemeClr val="dk1"/>
                          </a:solidFill>
                          <a:latin typeface="Calibri"/>
                          <a:ea typeface="Calibri"/>
                          <a:cs typeface="Calibri"/>
                          <a:sym typeface="Calibri"/>
                        </a:rPr>
                        <a:t>SA PV</a:t>
                      </a:r>
                      <a:endParaRPr sz="900" b="1"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b="1" u="none" strike="noStrike" cap="none">
                          <a:solidFill>
                            <a:schemeClr val="dk1"/>
                          </a:solidFill>
                          <a:latin typeface="Calibri"/>
                          <a:ea typeface="Calibri"/>
                          <a:cs typeface="Calibri"/>
                          <a:sym typeface="Calibri"/>
                        </a:rPr>
                        <a:t>MG Diesel</a:t>
                      </a:r>
                      <a:endParaRPr sz="900" b="1"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b="1" u="none" strike="noStrike" cap="none">
                          <a:solidFill>
                            <a:schemeClr val="dk1"/>
                          </a:solidFill>
                          <a:latin typeface="Calibri"/>
                          <a:ea typeface="Calibri"/>
                          <a:cs typeface="Calibri"/>
                          <a:sym typeface="Calibri"/>
                        </a:rPr>
                        <a:t>SA Diesel</a:t>
                      </a:r>
                      <a:endParaRPr sz="900" b="1"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b="1" u="none" strike="noStrike" cap="none">
                          <a:solidFill>
                            <a:schemeClr val="dk1"/>
                          </a:solidFill>
                          <a:latin typeface="Calibri"/>
                          <a:ea typeface="Calibri"/>
                          <a:cs typeface="Calibri"/>
                          <a:sym typeface="Calibri"/>
                        </a:rPr>
                        <a:t>MG Wind</a:t>
                      </a:r>
                      <a:endParaRPr sz="900" b="1"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50525">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11000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000" b="1" u="none" strike="noStrike" cap="none">
                          <a:solidFill>
                            <a:srgbClr val="FF0000"/>
                          </a:solidFill>
                          <a:latin typeface="Calibri"/>
                          <a:ea typeface="Calibri"/>
                          <a:cs typeface="Calibri"/>
                          <a:sym typeface="Calibri"/>
                        </a:rPr>
                        <a:t>0.16</a:t>
                      </a:r>
                      <a:endParaRPr sz="1000" b="1" u="none" strike="noStrike" cap="none">
                        <a:solidFill>
                          <a:srgbClr val="FF0000"/>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0.33</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27.49</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0.40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50525">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500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000" b="1" u="none" strike="noStrike" cap="none">
                          <a:solidFill>
                            <a:srgbClr val="FF0000"/>
                          </a:solidFill>
                          <a:latin typeface="Calibri"/>
                          <a:ea typeface="Calibri"/>
                          <a:cs typeface="Calibri"/>
                          <a:sym typeface="Calibri"/>
                        </a:rPr>
                        <a:t>0.34</a:t>
                      </a:r>
                      <a:endParaRPr sz="1000" b="1" u="none" strike="noStrike" cap="none">
                        <a:solidFill>
                          <a:srgbClr val="FF0000"/>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33.87</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0.39</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50525">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1300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0.33</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12.12</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000" b="1" u="none" strike="noStrike" cap="none">
                          <a:solidFill>
                            <a:srgbClr val="FF0000"/>
                          </a:solidFill>
                          <a:latin typeface="Calibri"/>
                          <a:ea typeface="Calibri"/>
                          <a:cs typeface="Calibri"/>
                          <a:sym typeface="Calibri"/>
                        </a:rPr>
                        <a:t>0.31</a:t>
                      </a:r>
                      <a:endParaRPr sz="1000" b="1" u="none" strike="noStrike" cap="none">
                        <a:solidFill>
                          <a:srgbClr val="FF0000"/>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50525">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23000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000" b="1" u="none" strike="noStrike" cap="none">
                          <a:solidFill>
                            <a:srgbClr val="FF0000"/>
                          </a:solidFill>
                          <a:latin typeface="Calibri"/>
                          <a:ea typeface="Calibri"/>
                          <a:cs typeface="Calibri"/>
                          <a:sym typeface="Calibri"/>
                        </a:rPr>
                        <a:t>0.22</a:t>
                      </a:r>
                      <a:endParaRPr sz="1000" b="1" u="none" strike="noStrike" cap="none">
                        <a:solidFill>
                          <a:srgbClr val="FF0000"/>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0.35</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22.25</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0.42</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Calibri"/>
                        <a:buNone/>
                      </a:pPr>
                      <a:r>
                        <a:rPr lang="en-US" sz="900" u="none" strike="noStrike" cap="none">
                          <a:solidFill>
                            <a:schemeClr val="dk1"/>
                          </a:solidFill>
                          <a:latin typeface="Calibri"/>
                          <a:ea typeface="Calibri"/>
                          <a:cs typeface="Calibri"/>
                          <a:sym typeface="Calibri"/>
                        </a:rPr>
                        <a:t>99.00</a:t>
                      </a:r>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50525">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25000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000" b="1" u="none" strike="noStrike" cap="none">
                          <a:solidFill>
                            <a:srgbClr val="FF0000"/>
                          </a:solidFill>
                          <a:latin typeface="Calibri"/>
                          <a:ea typeface="Calibri"/>
                          <a:cs typeface="Calibri"/>
                          <a:sym typeface="Calibri"/>
                        </a:rPr>
                        <a:t>0.16</a:t>
                      </a:r>
                      <a:endParaRPr sz="1000" b="1" u="none" strike="noStrike" cap="none">
                        <a:solidFill>
                          <a:srgbClr val="FF0000"/>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21.53</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0.34</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22.94</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0.46</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Calibri"/>
                        <a:buNone/>
                      </a:pPr>
                      <a:r>
                        <a:rPr lang="en-US" sz="900" u="none" strike="noStrike" cap="none">
                          <a:solidFill>
                            <a:schemeClr val="dk1"/>
                          </a:solidFill>
                          <a:latin typeface="Calibri"/>
                          <a:ea typeface="Calibri"/>
                          <a:cs typeface="Calibri"/>
                          <a:sym typeface="Calibri"/>
                        </a:rPr>
                        <a:t>99.00</a:t>
                      </a:r>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50525">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680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000" b="1" u="none" strike="noStrike" cap="none">
                          <a:solidFill>
                            <a:srgbClr val="FF0000"/>
                          </a:solidFill>
                          <a:latin typeface="Calibri"/>
                          <a:ea typeface="Calibri"/>
                          <a:cs typeface="Calibri"/>
                          <a:sym typeface="Calibri"/>
                        </a:rPr>
                        <a:t>0.35</a:t>
                      </a:r>
                      <a:endParaRPr sz="1000" b="1" u="none" strike="noStrike" cap="none">
                        <a:solidFill>
                          <a:srgbClr val="FF0000"/>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27.23</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0.47</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Calibri"/>
                        <a:buNone/>
                      </a:pPr>
                      <a:r>
                        <a:rPr lang="en-US" sz="900" u="none" strike="noStrike" cap="none">
                          <a:solidFill>
                            <a:schemeClr val="dk1"/>
                          </a:solidFill>
                          <a:latin typeface="Calibri"/>
                          <a:ea typeface="Calibri"/>
                          <a:cs typeface="Calibri"/>
                          <a:sym typeface="Calibri"/>
                        </a:rPr>
                        <a:t>99.00</a:t>
                      </a:r>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50525">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15000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99.00</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46.68</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0.34</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50.02</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900" u="none" strike="noStrike" cap="none">
                          <a:solidFill>
                            <a:schemeClr val="dk1"/>
                          </a:solidFill>
                          <a:latin typeface="Calibri"/>
                          <a:ea typeface="Calibri"/>
                          <a:cs typeface="Calibri"/>
                          <a:sym typeface="Calibri"/>
                        </a:rPr>
                        <a:t>0.67</a:t>
                      </a:r>
                      <a:endParaRPr sz="900" u="none" strike="noStrike" cap="none">
                        <a:solidFill>
                          <a:schemeClr val="dk1"/>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000" b="1" u="none" strike="noStrike" cap="none">
                          <a:solidFill>
                            <a:srgbClr val="FF0000"/>
                          </a:solidFill>
                          <a:latin typeface="Calibri"/>
                          <a:ea typeface="Calibri"/>
                          <a:cs typeface="Calibri"/>
                          <a:sym typeface="Calibri"/>
                        </a:rPr>
                        <a:t>0.13</a:t>
                      </a:r>
                      <a:endParaRPr sz="1000" b="1" u="none" strike="noStrike" cap="none">
                        <a:solidFill>
                          <a:srgbClr val="FF0000"/>
                        </a:solidFill>
                        <a:latin typeface="Calibri"/>
                        <a:ea typeface="Calibri"/>
                        <a:cs typeface="Calibri"/>
                        <a:sym typeface="Calibri"/>
                      </a:endParaRPr>
                    </a:p>
                  </a:txBody>
                  <a:tcPr marL="38100" marR="38100" marT="38100" marB="381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324" name="Google Shape;324;p19"/>
          <p:cNvSpPr/>
          <p:nvPr/>
        </p:nvSpPr>
        <p:spPr>
          <a:xfrm>
            <a:off x="655404" y="1727540"/>
            <a:ext cx="310624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u="sng">
                <a:solidFill>
                  <a:schemeClr val="dk1"/>
                </a:solidFill>
                <a:latin typeface="Calibri"/>
                <a:ea typeface="Calibri"/>
                <a:cs typeface="Calibri"/>
                <a:sym typeface="Calibri"/>
              </a:rPr>
              <a:t>LCoEs achieved per technology per settlement</a:t>
            </a:r>
            <a:endParaRPr/>
          </a:p>
        </p:txBody>
      </p:sp>
      <p:sp>
        <p:nvSpPr>
          <p:cNvPr id="325" name="Google Shape;325;p19"/>
          <p:cNvSpPr/>
          <p:nvPr/>
        </p:nvSpPr>
        <p:spPr>
          <a:xfrm>
            <a:off x="1435473" y="5251899"/>
            <a:ext cx="1684057" cy="285335"/>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en-US" sz="1200">
                <a:solidFill>
                  <a:schemeClr val="dk1"/>
                </a:solidFill>
                <a:latin typeface="Calibri"/>
                <a:ea typeface="Calibri"/>
                <a:cs typeface="Calibri"/>
                <a:sym typeface="Calibri"/>
              </a:rPr>
              <a:t>99 → Not available</a:t>
            </a:r>
            <a:endParaRPr sz="1200">
              <a:solidFill>
                <a:schemeClr val="dk1"/>
              </a:solidFill>
              <a:latin typeface="Calibri"/>
              <a:ea typeface="Calibri"/>
              <a:cs typeface="Calibri"/>
              <a:sym typeface="Calibri"/>
            </a:endParaRPr>
          </a:p>
        </p:txBody>
      </p:sp>
      <p:sp>
        <p:nvSpPr>
          <p:cNvPr id="326" name="Google Shape;326;p19"/>
          <p:cNvSpPr/>
          <p:nvPr/>
        </p:nvSpPr>
        <p:spPr>
          <a:xfrm>
            <a:off x="1639869" y="5225448"/>
            <a:ext cx="1278219" cy="338235"/>
          </a:xfrm>
          <a:prstGeom prst="roundRect">
            <a:avLst>
              <a:gd name="adj" fmla="val 16667"/>
            </a:avLst>
          </a:prstGeom>
          <a:noFill/>
          <a:ln w="12700" cap="flat" cmpd="sng">
            <a:solidFill>
              <a:srgbClr val="42719B"/>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99349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359265" y="2202406"/>
            <a:ext cx="10515600" cy="4351338"/>
          </a:xfrm>
        </p:spPr>
        <p:txBody>
          <a:bodyPr/>
          <a:lstStyle/>
          <a:p>
            <a:pPr marL="114300" indent="0">
              <a:buNone/>
            </a:pPr>
            <a:r>
              <a:rPr lang="fr-FR" dirty="0" smtClean="0"/>
              <a:t>The </a:t>
            </a:r>
            <a:r>
              <a:rPr lang="fr-FR" dirty="0" err="1" smtClean="0"/>
              <a:t>cost</a:t>
            </a:r>
            <a:r>
              <a:rPr lang="fr-FR" dirty="0" smtClean="0"/>
              <a:t> of </a:t>
            </a:r>
            <a:r>
              <a:rPr lang="fr-FR" dirty="0" err="1" smtClean="0"/>
              <a:t>grid-connection</a:t>
            </a:r>
            <a:r>
              <a:rPr lang="fr-FR" dirty="0" smtClean="0"/>
              <a:t> </a:t>
            </a:r>
            <a:r>
              <a:rPr lang="fr-FR" dirty="0" err="1" smtClean="0"/>
              <a:t>depends</a:t>
            </a:r>
            <a:r>
              <a:rPr lang="fr-FR" dirty="0" smtClean="0"/>
              <a:t> on:</a:t>
            </a:r>
            <a:endParaRPr lang="fr-FR" dirty="0"/>
          </a:p>
          <a:p>
            <a:pPr lvl="1"/>
            <a:r>
              <a:rPr lang="fr-FR" dirty="0" smtClean="0"/>
              <a:t>The distribution network</a:t>
            </a:r>
            <a:endParaRPr lang="fr-FR" dirty="0"/>
          </a:p>
          <a:p>
            <a:pPr lvl="1"/>
            <a:r>
              <a:rPr lang="fr-FR" dirty="0" smtClean="0"/>
              <a:t>The new MV line </a:t>
            </a:r>
            <a:r>
              <a:rPr lang="fr-FR" dirty="0" err="1" smtClean="0"/>
              <a:t>required</a:t>
            </a:r>
            <a:r>
              <a:rPr lang="fr-FR" dirty="0" smtClean="0"/>
              <a:t> to </a:t>
            </a:r>
            <a:r>
              <a:rPr lang="fr-FR" dirty="0" err="1" smtClean="0"/>
              <a:t>connect</a:t>
            </a:r>
            <a:r>
              <a:rPr lang="fr-FR" dirty="0" smtClean="0"/>
              <a:t> the </a:t>
            </a:r>
            <a:r>
              <a:rPr lang="fr-FR" dirty="0" err="1" smtClean="0"/>
              <a:t>settlement</a:t>
            </a:r>
            <a:endParaRPr lang="fr-FR" dirty="0"/>
          </a:p>
          <a:p>
            <a:pPr lvl="1"/>
            <a:r>
              <a:rPr lang="fr-FR" dirty="0" smtClean="0"/>
              <a:t>The </a:t>
            </a:r>
            <a:r>
              <a:rPr lang="fr-FR" dirty="0" err="1" smtClean="0"/>
              <a:t>cost</a:t>
            </a:r>
            <a:r>
              <a:rPr lang="fr-FR" dirty="0" smtClean="0"/>
              <a:t> of </a:t>
            </a:r>
            <a:r>
              <a:rPr lang="fr-FR" dirty="0" err="1" smtClean="0"/>
              <a:t>electricity</a:t>
            </a:r>
            <a:r>
              <a:rPr lang="fr-FR" dirty="0" smtClean="0"/>
              <a:t> </a:t>
            </a:r>
            <a:r>
              <a:rPr lang="fr-FR" dirty="0" err="1" smtClean="0"/>
              <a:t>generated</a:t>
            </a:r>
            <a:r>
              <a:rPr lang="fr-FR" dirty="0" smtClean="0"/>
              <a:t> (or </a:t>
            </a:r>
            <a:r>
              <a:rPr lang="fr-FR" dirty="0" err="1" smtClean="0"/>
              <a:t>imported</a:t>
            </a:r>
            <a:r>
              <a:rPr lang="fr-FR" dirty="0" smtClean="0"/>
              <a:t>) for the </a:t>
            </a:r>
            <a:r>
              <a:rPr lang="fr-FR" dirty="0" err="1" smtClean="0"/>
              <a:t>grid</a:t>
            </a:r>
            <a:endParaRPr lang="en-US" dirty="0"/>
          </a:p>
        </p:txBody>
      </p:sp>
      <p:sp>
        <p:nvSpPr>
          <p:cNvPr id="4" name="Text Placeholder 3"/>
          <p:cNvSpPr>
            <a:spLocks noGrp="1"/>
          </p:cNvSpPr>
          <p:nvPr>
            <p:ph type="body" idx="4294967295"/>
          </p:nvPr>
        </p:nvSpPr>
        <p:spPr>
          <a:xfrm>
            <a:off x="359265" y="4819977"/>
            <a:ext cx="5848350" cy="1535113"/>
          </a:xfrm>
        </p:spPr>
        <p:txBody>
          <a:bodyPr>
            <a:normAutofit lnSpcReduction="10000"/>
          </a:bodyPr>
          <a:lstStyle/>
          <a:p>
            <a:pPr marL="114300" indent="0">
              <a:buNone/>
            </a:pPr>
            <a:r>
              <a:rPr lang="fr-FR" dirty="0" err="1" smtClean="0"/>
              <a:t>Example</a:t>
            </a:r>
            <a:r>
              <a:rPr lang="fr-FR" dirty="0"/>
              <a:t>: </a:t>
            </a:r>
            <a:r>
              <a:rPr lang="fr-FR" dirty="0" smtClean="0"/>
              <a:t>If the new MV line </a:t>
            </a:r>
            <a:r>
              <a:rPr lang="fr-FR" dirty="0" err="1" smtClean="0"/>
              <a:t>is</a:t>
            </a:r>
            <a:r>
              <a:rPr lang="fr-FR" dirty="0" smtClean="0"/>
              <a:t> </a:t>
            </a:r>
            <a:r>
              <a:rPr lang="fr-FR" dirty="0"/>
              <a:t>3 km </a:t>
            </a:r>
            <a:r>
              <a:rPr lang="fr-FR" dirty="0" smtClean="0"/>
              <a:t>and the </a:t>
            </a:r>
            <a:r>
              <a:rPr lang="fr-FR" dirty="0" err="1" smtClean="0"/>
              <a:t>cost</a:t>
            </a:r>
            <a:r>
              <a:rPr lang="fr-FR" dirty="0" smtClean="0"/>
              <a:t> of MV </a:t>
            </a:r>
            <a:r>
              <a:rPr lang="fr-FR" dirty="0" err="1" smtClean="0"/>
              <a:t>lines</a:t>
            </a:r>
            <a:r>
              <a:rPr lang="fr-FR" dirty="0" smtClean="0"/>
              <a:t> </a:t>
            </a:r>
            <a:r>
              <a:rPr lang="fr-FR" dirty="0" err="1" smtClean="0"/>
              <a:t>is</a:t>
            </a:r>
            <a:r>
              <a:rPr lang="fr-FR" dirty="0" smtClean="0"/>
              <a:t> 9000 USD/km</a:t>
            </a:r>
            <a:r>
              <a:rPr lang="fr-FR" dirty="0"/>
              <a:t>, </a:t>
            </a:r>
            <a:r>
              <a:rPr lang="fr-FR" dirty="0" smtClean="0"/>
              <a:t>the total </a:t>
            </a:r>
            <a:r>
              <a:rPr lang="fr-FR" dirty="0" err="1" smtClean="0"/>
              <a:t>cost</a:t>
            </a:r>
            <a:r>
              <a:rPr lang="fr-FR" dirty="0" smtClean="0"/>
              <a:t> of the new line </a:t>
            </a:r>
            <a:r>
              <a:rPr lang="fr-FR" dirty="0" err="1" smtClean="0"/>
              <a:t>is</a:t>
            </a:r>
            <a:r>
              <a:rPr lang="fr-FR" dirty="0" smtClean="0"/>
              <a:t> 27,000 </a:t>
            </a:r>
            <a:r>
              <a:rPr lang="fr-FR" dirty="0"/>
              <a:t>USD</a:t>
            </a:r>
            <a:endParaRPr lang="en-US" dirty="0"/>
          </a:p>
        </p:txBody>
      </p:sp>
      <p:pic>
        <p:nvPicPr>
          <p:cNvPr id="5" name="Picture 4"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66057" y="3552731"/>
            <a:ext cx="624254" cy="624254"/>
          </a:xfrm>
          <a:prstGeom prst="rect">
            <a:avLst/>
          </a:prstGeom>
        </p:spPr>
      </p:pic>
      <p:pic>
        <p:nvPicPr>
          <p:cNvPr id="6" name="Picture 5"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8353" y="5055116"/>
            <a:ext cx="624254" cy="624254"/>
          </a:xfrm>
          <a:prstGeom prst="rect">
            <a:avLst/>
          </a:prstGeom>
        </p:spPr>
      </p:pic>
      <p:pic>
        <p:nvPicPr>
          <p:cNvPr id="7" name="Picture 6"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19313" y="4608723"/>
            <a:ext cx="624254" cy="624254"/>
          </a:xfrm>
          <a:prstGeom prst="rect">
            <a:avLst/>
          </a:prstGeom>
        </p:spPr>
      </p:pic>
      <p:pic>
        <p:nvPicPr>
          <p:cNvPr id="8" name="Picture 7"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1440" y="5922868"/>
            <a:ext cx="624254" cy="624254"/>
          </a:xfrm>
          <a:prstGeom prst="rect">
            <a:avLst/>
          </a:prstGeom>
        </p:spPr>
      </p:pic>
      <p:pic>
        <p:nvPicPr>
          <p:cNvPr id="9" name="Picture 8"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32348" y="5545104"/>
            <a:ext cx="624254" cy="624254"/>
          </a:xfrm>
          <a:prstGeom prst="rect">
            <a:avLst/>
          </a:prstGeom>
        </p:spPr>
      </p:pic>
      <p:pic>
        <p:nvPicPr>
          <p:cNvPr id="10" name="Picture 9" descr="File:Home Icon.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0365" y="3626247"/>
            <a:ext cx="624254" cy="624254"/>
          </a:xfrm>
          <a:prstGeom prst="rect">
            <a:avLst/>
          </a:prstGeom>
        </p:spPr>
      </p:pic>
      <p:cxnSp>
        <p:nvCxnSpPr>
          <p:cNvPr id="11" name="Straight Connector 10"/>
          <p:cNvCxnSpPr>
            <a:stCxn id="5" idx="2"/>
          </p:cNvCxnSpPr>
          <p:nvPr/>
        </p:nvCxnSpPr>
        <p:spPr>
          <a:xfrm>
            <a:off x="6878184" y="4176985"/>
            <a:ext cx="1934308" cy="477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812492" y="4654825"/>
            <a:ext cx="152400" cy="4002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8530764" y="5055116"/>
            <a:ext cx="449509" cy="510483"/>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endCxn id="8" idx="0"/>
          </p:cNvCxnSpPr>
          <p:nvPr/>
        </p:nvCxnSpPr>
        <p:spPr>
          <a:xfrm flipH="1">
            <a:off x="8343567" y="5565599"/>
            <a:ext cx="187197" cy="357269"/>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endCxn id="6" idx="3"/>
          </p:cNvCxnSpPr>
          <p:nvPr/>
        </p:nvCxnSpPr>
        <p:spPr>
          <a:xfrm flipH="1" flipV="1">
            <a:off x="7082607" y="5367243"/>
            <a:ext cx="1448157" cy="1983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8812492" y="4250501"/>
            <a:ext cx="0" cy="4043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980273" y="5055116"/>
            <a:ext cx="764202" cy="4899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435840" y="1012219"/>
            <a:ext cx="3756160" cy="1505392"/>
          </a:xfrm>
          <a:prstGeom prst="line">
            <a:avLst/>
          </a:prstGeom>
        </p:spPr>
        <p:style>
          <a:lnRef idx="3">
            <a:schemeClr val="dk1"/>
          </a:lnRef>
          <a:fillRef idx="0">
            <a:schemeClr val="dk1"/>
          </a:fillRef>
          <a:effectRef idx="2">
            <a:schemeClr val="dk1"/>
          </a:effectRef>
          <a:fontRef idx="minor">
            <a:schemeClr val="tx1"/>
          </a:fontRef>
        </p:style>
      </p:cxnSp>
      <p:sp>
        <p:nvSpPr>
          <p:cNvPr id="20" name="Rectangle 19"/>
          <p:cNvSpPr/>
          <p:nvPr/>
        </p:nvSpPr>
        <p:spPr>
          <a:xfrm>
            <a:off x="8992706" y="1606463"/>
            <a:ext cx="2882642" cy="32531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sv-SE" dirty="0" err="1" smtClean="0"/>
              <a:t>Existing</a:t>
            </a:r>
            <a:r>
              <a:rPr lang="sv-SE" dirty="0" smtClean="0"/>
              <a:t>/</a:t>
            </a:r>
            <a:r>
              <a:rPr lang="sv-SE" dirty="0" err="1" smtClean="0"/>
              <a:t>planned</a:t>
            </a:r>
            <a:r>
              <a:rPr lang="sv-SE" dirty="0" smtClean="0"/>
              <a:t> HV </a:t>
            </a:r>
            <a:r>
              <a:rPr lang="sv-SE" dirty="0" err="1" smtClean="0"/>
              <a:t>line</a:t>
            </a:r>
            <a:r>
              <a:rPr lang="sv-SE" dirty="0" smtClean="0"/>
              <a:t> </a:t>
            </a:r>
            <a:endParaRPr lang="en-US" dirty="0"/>
          </a:p>
        </p:txBody>
      </p:sp>
      <p:cxnSp>
        <p:nvCxnSpPr>
          <p:cNvPr id="22" name="Straight Connector 21"/>
          <p:cNvCxnSpPr/>
          <p:nvPr/>
        </p:nvCxnSpPr>
        <p:spPr>
          <a:xfrm flipV="1">
            <a:off x="8964892" y="2041469"/>
            <a:ext cx="1909973" cy="2952748"/>
          </a:xfrm>
          <a:prstGeom prst="line">
            <a:avLst/>
          </a:prstGeom>
        </p:spPr>
        <p:style>
          <a:lnRef idx="2">
            <a:schemeClr val="accent2"/>
          </a:lnRef>
          <a:fillRef idx="0">
            <a:schemeClr val="accent2"/>
          </a:fillRef>
          <a:effectRef idx="1">
            <a:schemeClr val="accent2"/>
          </a:effectRef>
          <a:fontRef idx="minor">
            <a:schemeClr val="tx1"/>
          </a:fontRef>
        </p:style>
      </p:cxnSp>
      <p:sp>
        <p:nvSpPr>
          <p:cNvPr id="25" name="TextBox 24"/>
          <p:cNvSpPr txBox="1"/>
          <p:nvPr/>
        </p:nvSpPr>
        <p:spPr>
          <a:xfrm>
            <a:off x="9618446" y="3489328"/>
            <a:ext cx="2107957"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sv-SE" dirty="0" smtClean="0"/>
              <a:t>New MV </a:t>
            </a:r>
            <a:r>
              <a:rPr lang="sv-SE" dirty="0" err="1" smtClean="0"/>
              <a:t>line</a:t>
            </a:r>
            <a:endParaRPr lang="en-US" dirty="0"/>
          </a:p>
        </p:txBody>
      </p:sp>
      <p:sp>
        <p:nvSpPr>
          <p:cNvPr id="26" name="Title 1"/>
          <p:cNvSpPr txBox="1">
            <a:spLocks/>
          </p:cNvSpPr>
          <p:nvPr/>
        </p:nvSpPr>
        <p:spPr>
          <a:xfrm>
            <a:off x="990600" y="1716152"/>
            <a:ext cx="10515600" cy="41372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Open Sans" panose="020B0606030504020204"/>
                <a:ea typeface="+mj-ea"/>
                <a:cs typeface="+mj-cs"/>
              </a:defRPr>
            </a:lvl1pPr>
          </a:lstStyle>
          <a:p>
            <a:r>
              <a:rPr lang="en-US" sz="2000" b="1" dirty="0" smtClean="0">
                <a:solidFill>
                  <a:schemeClr val="accent5">
                    <a:lumMod val="60000"/>
                    <a:lumOff val="40000"/>
                  </a:schemeClr>
                </a:solidFill>
                <a:ea typeface="Open Sans" panose="020B0606030504020204" pitchFamily="34" charset="0"/>
                <a:cs typeface="Open Sans" panose="020B0606030504020204" pitchFamily="34" charset="0"/>
              </a:rPr>
              <a:t>Example </a:t>
            </a:r>
            <a:r>
              <a:rPr lang="en-US" sz="2000" b="1" dirty="0">
                <a:solidFill>
                  <a:schemeClr val="accent5">
                    <a:lumMod val="60000"/>
                    <a:lumOff val="40000"/>
                  </a:schemeClr>
                </a:solidFill>
                <a:ea typeface="Open Sans" panose="020B0606030504020204" pitchFamily="34" charset="0"/>
                <a:cs typeface="Open Sans" panose="020B0606030504020204" pitchFamily="34" charset="0"/>
              </a:rPr>
              <a:t>of grid connection cost</a:t>
            </a:r>
            <a:endParaRPr lang="en-US" sz="2000" b="1" dirty="0" smtClean="0">
              <a:solidFill>
                <a:schemeClr val="accent5">
                  <a:lumMod val="60000"/>
                  <a:lumOff val="40000"/>
                </a:schemeClr>
              </a:solidFill>
              <a:ea typeface="Open Sans" panose="020B0606030504020204" pitchFamily="34" charset="0"/>
              <a:cs typeface="Open Sans" panose="020B0606030504020204" pitchFamily="34" charset="0"/>
            </a:endParaRPr>
          </a:p>
        </p:txBody>
      </p:sp>
      <p:sp>
        <p:nvSpPr>
          <p:cNvPr id="27" name="Title 1"/>
          <p:cNvSpPr txBox="1">
            <a:spLocks/>
          </p:cNvSpPr>
          <p:nvPr/>
        </p:nvSpPr>
        <p:spPr>
          <a:xfrm>
            <a:off x="990600" y="517525"/>
            <a:ext cx="10515600" cy="132556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Open Sans" panose="020B0606030504020204"/>
                <a:ea typeface="+mj-ea"/>
                <a:cs typeface="+mj-cs"/>
              </a:defRPr>
            </a:lvl1pPr>
          </a:lstStyle>
          <a:p>
            <a:r>
              <a:rPr lang="en-US" dirty="0"/>
              <a:t>OnSSET calculations and summaries</a:t>
            </a:r>
            <a:endParaRPr lang="en-GB" dirty="0"/>
          </a:p>
        </p:txBody>
      </p:sp>
      <p:sp>
        <p:nvSpPr>
          <p:cNvPr id="24" name="Rectangle 23"/>
          <p:cNvSpPr/>
          <p:nvPr/>
        </p:nvSpPr>
        <p:spPr>
          <a:xfrm>
            <a:off x="0" y="6406056"/>
            <a:ext cx="1566454" cy="246221"/>
          </a:xfrm>
          <a:prstGeom prst="rect">
            <a:avLst/>
          </a:prstGeom>
        </p:spPr>
        <p:txBody>
          <a:bodyPr wrap="none">
            <a:spAutoFit/>
          </a:bodyPr>
          <a:lstStyle/>
          <a:p>
            <a:r>
              <a:rPr lang="en-US" sz="1000" b="1" dirty="0" smtClean="0">
                <a:solidFill>
                  <a:srgbClr val="1D1C1D"/>
                </a:solidFill>
                <a:latin typeface="Open Sans" panose="020B0606030504020204"/>
              </a:rPr>
              <a:t>Source:</a:t>
            </a:r>
            <a:r>
              <a:rPr lang="en-US" sz="1000" dirty="0">
                <a:solidFill>
                  <a:srgbClr val="1D1C1D"/>
                </a:solidFill>
                <a:latin typeface="Open Sans" panose="020B0606030504020204"/>
              </a:rPr>
              <a:t> </a:t>
            </a:r>
            <a:r>
              <a:rPr lang="en-US" sz="1000" dirty="0" smtClean="0">
                <a:solidFill>
                  <a:srgbClr val="1D1C1D"/>
                </a:solidFill>
                <a:latin typeface="Open Sans" panose="020B0606030504020204"/>
              </a:rPr>
              <a:t>Sahlberg </a:t>
            </a:r>
            <a:r>
              <a:rPr lang="en-US" sz="1000" dirty="0">
                <a:solidFill>
                  <a:srgbClr val="1D1C1D"/>
                </a:solidFill>
                <a:latin typeface="Open Sans" panose="020B0606030504020204"/>
              </a:rPr>
              <a:t>et al. </a:t>
            </a:r>
            <a:r>
              <a:rPr lang="en-US" sz="1000" dirty="0" smtClean="0">
                <a:solidFill>
                  <a:srgbClr val="1D1C1D"/>
                </a:solidFill>
                <a:latin typeface="Open Sans" panose="020B0606030504020204"/>
              </a:rPr>
              <a:t>2021</a:t>
            </a:r>
            <a:endParaRPr lang="en-US" sz="1000" dirty="0">
              <a:solidFill>
                <a:srgbClr val="1D1C1D"/>
              </a:solidFill>
              <a:latin typeface="Open Sans" panose="020B0606030504020204"/>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1440" y="327828"/>
            <a:ext cx="1065703" cy="706796"/>
          </a:xfrm>
          <a:prstGeom prst="rect">
            <a:avLst/>
          </a:prstGeom>
        </p:spPr>
      </p:pic>
    </p:spTree>
    <p:extLst>
      <p:ext uri="{BB962C8B-B14F-4D97-AF65-F5344CB8AC3E}">
        <p14:creationId xmlns:p14="http://schemas.microsoft.com/office/powerpoint/2010/main" val="1313687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cxnSp>
        <p:nvCxnSpPr>
          <p:cNvPr id="361" name="Google Shape;361;p21"/>
          <p:cNvCxnSpPr/>
          <p:nvPr/>
        </p:nvCxnSpPr>
        <p:spPr>
          <a:xfrm>
            <a:off x="1489166" y="0"/>
            <a:ext cx="1489165" cy="6858000"/>
          </a:xfrm>
          <a:prstGeom prst="straightConnector1">
            <a:avLst/>
          </a:prstGeom>
          <a:noFill/>
          <a:ln w="57150" cap="flat" cmpd="sng">
            <a:solidFill>
              <a:schemeClr val="dk1"/>
            </a:solidFill>
            <a:prstDash val="solid"/>
            <a:miter lim="800000"/>
            <a:headEnd type="none" w="sm" len="sm"/>
            <a:tailEnd type="none" w="sm" len="sm"/>
          </a:ln>
        </p:spPr>
      </p:cxnSp>
      <p:sp>
        <p:nvSpPr>
          <p:cNvPr id="362" name="Google Shape;362;p21"/>
          <p:cNvSpPr/>
          <p:nvPr/>
        </p:nvSpPr>
        <p:spPr>
          <a:xfrm>
            <a:off x="4467497" y="3222170"/>
            <a:ext cx="1724297" cy="801189"/>
          </a:xfrm>
          <a:prstGeom prst="ellipse">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Location A</a:t>
            </a:r>
            <a:br>
              <a:rPr lang="en-US" sz="1800">
                <a:solidFill>
                  <a:schemeClr val="lt1"/>
                </a:solidFill>
                <a:latin typeface="Calibri"/>
                <a:ea typeface="Calibri"/>
                <a:cs typeface="Calibri"/>
                <a:sym typeface="Calibri"/>
              </a:rPr>
            </a:br>
            <a:r>
              <a:rPr lang="en-US" sz="1200">
                <a:solidFill>
                  <a:schemeClr val="lt1"/>
                </a:solidFill>
                <a:latin typeface="Calibri"/>
                <a:ea typeface="Calibri"/>
                <a:cs typeface="Calibri"/>
                <a:sym typeface="Calibri"/>
              </a:rPr>
              <a:t>Off-grid = 0.30 USD/kWh</a:t>
            </a:r>
            <a:endParaRPr sz="1200">
              <a:solidFill>
                <a:schemeClr val="lt1"/>
              </a:solidFill>
              <a:latin typeface="Calibri"/>
              <a:ea typeface="Calibri"/>
              <a:cs typeface="Calibri"/>
              <a:sym typeface="Calibri"/>
            </a:endParaRPr>
          </a:p>
        </p:txBody>
      </p:sp>
      <p:sp>
        <p:nvSpPr>
          <p:cNvPr id="363" name="Google Shape;363;p21"/>
          <p:cNvSpPr/>
          <p:nvPr/>
        </p:nvSpPr>
        <p:spPr>
          <a:xfrm>
            <a:off x="6862356" y="2063930"/>
            <a:ext cx="1733005" cy="775063"/>
          </a:xfrm>
          <a:prstGeom prst="ellipse">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Location B</a:t>
            </a:r>
            <a:br>
              <a:rPr lang="en-US" sz="1800">
                <a:solidFill>
                  <a:schemeClr val="lt1"/>
                </a:solidFill>
                <a:latin typeface="Calibri"/>
                <a:ea typeface="Calibri"/>
                <a:cs typeface="Calibri"/>
                <a:sym typeface="Calibri"/>
              </a:rPr>
            </a:br>
            <a:r>
              <a:rPr lang="en-US" sz="1200">
                <a:solidFill>
                  <a:srgbClr val="FFFFFF"/>
                </a:solidFill>
                <a:latin typeface="Calibri"/>
                <a:ea typeface="Calibri"/>
                <a:cs typeface="Calibri"/>
                <a:sym typeface="Calibri"/>
              </a:rPr>
              <a:t>Off-grid = 0.25 USD/kWh</a:t>
            </a:r>
            <a:endParaRPr sz="1800">
              <a:solidFill>
                <a:schemeClr val="lt1"/>
              </a:solidFill>
              <a:latin typeface="Calibri"/>
              <a:ea typeface="Calibri"/>
              <a:cs typeface="Calibri"/>
              <a:sym typeface="Calibri"/>
            </a:endParaRPr>
          </a:p>
        </p:txBody>
      </p:sp>
      <p:sp>
        <p:nvSpPr>
          <p:cNvPr id="364" name="Google Shape;364;p21"/>
          <p:cNvSpPr/>
          <p:nvPr/>
        </p:nvSpPr>
        <p:spPr>
          <a:xfrm>
            <a:off x="10171612" y="2505891"/>
            <a:ext cx="1628502" cy="853440"/>
          </a:xfrm>
          <a:prstGeom prst="ellipse">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Location C</a:t>
            </a:r>
            <a:br>
              <a:rPr lang="en-US" sz="1800">
                <a:solidFill>
                  <a:schemeClr val="lt1"/>
                </a:solidFill>
                <a:latin typeface="Calibri"/>
                <a:ea typeface="Calibri"/>
                <a:cs typeface="Calibri"/>
                <a:sym typeface="Calibri"/>
              </a:rPr>
            </a:br>
            <a:r>
              <a:rPr lang="en-US" sz="1200">
                <a:solidFill>
                  <a:srgbClr val="FFFFFF"/>
                </a:solidFill>
                <a:latin typeface="Calibri"/>
                <a:ea typeface="Calibri"/>
                <a:cs typeface="Calibri"/>
                <a:sym typeface="Calibri"/>
              </a:rPr>
              <a:t>Off-grid = 0.30 USD/kWh</a:t>
            </a:r>
            <a:endParaRPr sz="1800">
              <a:solidFill>
                <a:schemeClr val="lt1"/>
              </a:solidFill>
              <a:latin typeface="Calibri"/>
              <a:ea typeface="Calibri"/>
              <a:cs typeface="Calibri"/>
              <a:sym typeface="Calibri"/>
            </a:endParaRPr>
          </a:p>
        </p:txBody>
      </p:sp>
      <p:cxnSp>
        <p:nvCxnSpPr>
          <p:cNvPr id="365" name="Google Shape;365;p21"/>
          <p:cNvCxnSpPr>
            <a:endCxn id="363" idx="2"/>
          </p:cNvCxnSpPr>
          <p:nvPr/>
        </p:nvCxnSpPr>
        <p:spPr>
          <a:xfrm rot="10800000" flipH="1">
            <a:off x="2081256" y="2451462"/>
            <a:ext cx="4781100" cy="108900"/>
          </a:xfrm>
          <a:prstGeom prst="straightConnector1">
            <a:avLst/>
          </a:prstGeom>
          <a:noFill/>
          <a:ln w="19050" cap="flat" cmpd="sng">
            <a:solidFill>
              <a:schemeClr val="accent2"/>
            </a:solidFill>
            <a:prstDash val="solid"/>
            <a:miter lim="800000"/>
            <a:headEnd type="none" w="sm" len="sm"/>
            <a:tailEnd type="none" w="sm" len="sm"/>
          </a:ln>
        </p:spPr>
      </p:cxnSp>
      <p:cxnSp>
        <p:nvCxnSpPr>
          <p:cNvPr id="366" name="Google Shape;366;p21"/>
          <p:cNvCxnSpPr>
            <a:endCxn id="362" idx="2"/>
          </p:cNvCxnSpPr>
          <p:nvPr/>
        </p:nvCxnSpPr>
        <p:spPr>
          <a:xfrm rot="10800000" flipH="1">
            <a:off x="2403497" y="3622764"/>
            <a:ext cx="2064000" cy="635700"/>
          </a:xfrm>
          <a:prstGeom prst="straightConnector1">
            <a:avLst/>
          </a:prstGeom>
          <a:noFill/>
          <a:ln w="38100" cap="flat" cmpd="sng">
            <a:solidFill>
              <a:schemeClr val="accent5"/>
            </a:solidFill>
            <a:prstDash val="solid"/>
            <a:miter lim="800000"/>
            <a:headEnd type="none" w="sm" len="sm"/>
            <a:tailEnd type="none" w="sm" len="sm"/>
          </a:ln>
        </p:spPr>
      </p:cxnSp>
      <p:cxnSp>
        <p:nvCxnSpPr>
          <p:cNvPr id="367" name="Google Shape;367;p21"/>
          <p:cNvCxnSpPr>
            <a:stCxn id="362" idx="6"/>
            <a:endCxn id="363" idx="4"/>
          </p:cNvCxnSpPr>
          <p:nvPr/>
        </p:nvCxnSpPr>
        <p:spPr>
          <a:xfrm rot="10800000" flipH="1">
            <a:off x="6191794" y="2838864"/>
            <a:ext cx="1537200" cy="783900"/>
          </a:xfrm>
          <a:prstGeom prst="straightConnector1">
            <a:avLst/>
          </a:prstGeom>
          <a:noFill/>
          <a:ln w="38100" cap="flat" cmpd="sng">
            <a:solidFill>
              <a:schemeClr val="accent5"/>
            </a:solidFill>
            <a:prstDash val="solid"/>
            <a:miter lim="800000"/>
            <a:headEnd type="none" w="sm" len="sm"/>
            <a:tailEnd type="none" w="sm" len="sm"/>
          </a:ln>
        </p:spPr>
      </p:cxnSp>
      <p:cxnSp>
        <p:nvCxnSpPr>
          <p:cNvPr id="368" name="Google Shape;368;p21"/>
          <p:cNvCxnSpPr>
            <a:stCxn id="363" idx="6"/>
            <a:endCxn id="364" idx="2"/>
          </p:cNvCxnSpPr>
          <p:nvPr/>
        </p:nvCxnSpPr>
        <p:spPr>
          <a:xfrm>
            <a:off x="8595361" y="2451462"/>
            <a:ext cx="1576200" cy="481200"/>
          </a:xfrm>
          <a:prstGeom prst="straightConnector1">
            <a:avLst/>
          </a:prstGeom>
          <a:noFill/>
          <a:ln w="38100" cap="flat" cmpd="sng">
            <a:solidFill>
              <a:schemeClr val="accent5"/>
            </a:solidFill>
            <a:prstDash val="solid"/>
            <a:miter lim="800000"/>
            <a:headEnd type="none" w="sm" len="sm"/>
            <a:tailEnd type="none" w="sm" len="sm"/>
          </a:ln>
        </p:spPr>
      </p:cxnSp>
      <p:sp>
        <p:nvSpPr>
          <p:cNvPr id="369" name="Google Shape;369;p21"/>
          <p:cNvSpPr txBox="1"/>
          <p:nvPr/>
        </p:nvSpPr>
        <p:spPr>
          <a:xfrm>
            <a:off x="3059084" y="2031664"/>
            <a:ext cx="2502131"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Grid-extension = 0.40 USD/kWh  Too expensive</a:t>
            </a:r>
            <a:endParaRPr sz="1400">
              <a:solidFill>
                <a:schemeClr val="dk1"/>
              </a:solidFill>
              <a:latin typeface="Calibri"/>
              <a:ea typeface="Calibri"/>
              <a:cs typeface="Calibri"/>
              <a:sym typeface="Calibri"/>
            </a:endParaRPr>
          </a:p>
        </p:txBody>
      </p:sp>
      <p:sp>
        <p:nvSpPr>
          <p:cNvPr id="370" name="Google Shape;370;p21"/>
          <p:cNvSpPr txBox="1"/>
          <p:nvPr/>
        </p:nvSpPr>
        <p:spPr>
          <a:xfrm>
            <a:off x="7728859" y="3875314"/>
            <a:ext cx="405858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Max MV line distance: 50 km</a:t>
            </a:r>
            <a:endParaRPr sz="2400">
              <a:solidFill>
                <a:schemeClr val="dk1"/>
              </a:solidFill>
              <a:latin typeface="Calibri"/>
              <a:ea typeface="Calibri"/>
              <a:cs typeface="Calibri"/>
              <a:sym typeface="Calibri"/>
            </a:endParaRPr>
          </a:p>
        </p:txBody>
      </p:sp>
      <p:sp>
        <p:nvSpPr>
          <p:cNvPr id="371" name="Google Shape;371;p21"/>
          <p:cNvSpPr txBox="1"/>
          <p:nvPr/>
        </p:nvSpPr>
        <p:spPr>
          <a:xfrm>
            <a:off x="2978331" y="382472"/>
            <a:ext cx="713232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u="sng">
                <a:solidFill>
                  <a:schemeClr val="dk1"/>
                </a:solidFill>
                <a:latin typeface="Calibri"/>
                <a:ea typeface="Calibri"/>
                <a:cs typeface="Calibri"/>
                <a:sym typeface="Calibri"/>
              </a:rPr>
              <a:t>Grid-extension with MV lines</a:t>
            </a:r>
            <a:endParaRPr sz="2800" u="sng">
              <a:solidFill>
                <a:schemeClr val="dk1"/>
              </a:solidFill>
              <a:latin typeface="Calibri"/>
              <a:ea typeface="Calibri"/>
              <a:cs typeface="Calibri"/>
              <a:sym typeface="Calibri"/>
            </a:endParaRPr>
          </a:p>
        </p:txBody>
      </p:sp>
      <p:sp>
        <p:nvSpPr>
          <p:cNvPr id="372" name="Google Shape;372;p21"/>
          <p:cNvSpPr txBox="1"/>
          <p:nvPr/>
        </p:nvSpPr>
        <p:spPr>
          <a:xfrm>
            <a:off x="3207130" y="4023359"/>
            <a:ext cx="2502131"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Grid-extension = 0.25 USD/kWh</a:t>
            </a:r>
            <a:endParaRPr sz="1400">
              <a:solidFill>
                <a:schemeClr val="dk1"/>
              </a:solidFill>
              <a:latin typeface="Calibri"/>
              <a:ea typeface="Calibri"/>
              <a:cs typeface="Calibri"/>
              <a:sym typeface="Calibri"/>
            </a:endParaRPr>
          </a:p>
        </p:txBody>
      </p:sp>
      <p:sp>
        <p:nvSpPr>
          <p:cNvPr id="373" name="Google Shape;373;p21"/>
          <p:cNvSpPr txBox="1"/>
          <p:nvPr/>
        </p:nvSpPr>
        <p:spPr>
          <a:xfrm>
            <a:off x="6951025" y="3230879"/>
            <a:ext cx="2502131"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Grid-extension = 0.20 USD/kWh</a:t>
            </a:r>
            <a:endParaRPr sz="1400">
              <a:solidFill>
                <a:schemeClr val="dk1"/>
              </a:solidFill>
              <a:latin typeface="Calibri"/>
              <a:ea typeface="Calibri"/>
              <a:cs typeface="Calibri"/>
              <a:sym typeface="Calibri"/>
            </a:endParaRPr>
          </a:p>
        </p:txBody>
      </p:sp>
      <p:sp>
        <p:nvSpPr>
          <p:cNvPr id="374" name="Google Shape;374;p21"/>
          <p:cNvSpPr txBox="1"/>
          <p:nvPr/>
        </p:nvSpPr>
        <p:spPr>
          <a:xfrm>
            <a:off x="9077300" y="2229099"/>
            <a:ext cx="2502131"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Grid-extension = 0.20 USD/kWh</a:t>
            </a:r>
            <a:endParaRPr sz="14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2753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1"/>
                                          </p:stCondLst>
                                        </p:cTn>
                                        <p:tgtEl>
                                          <p:spTgt spid="36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1"/>
                                          </p:stCondLst>
                                        </p:cTn>
                                        <p:tgtEl>
                                          <p:spTgt spid="36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1"/>
                                          </p:stCondLst>
                                        </p:cTn>
                                        <p:tgtEl>
                                          <p:spTgt spid="37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6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7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1"/>
                                          </p:stCondLst>
                                        </p:cTn>
                                        <p:tgtEl>
                                          <p:spTgt spid="37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6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nodeType="clickEffect">
                                  <p:stCondLst>
                                    <p:cond delay="0"/>
                                  </p:stCondLst>
                                  <p:childTnLst>
                                    <p:set>
                                      <p:cBhvr>
                                        <p:cTn id="54" dur="1" fill="hold">
                                          <p:stCondLst>
                                            <p:cond delay="1"/>
                                          </p:stCondLst>
                                        </p:cTn>
                                        <p:tgtEl>
                                          <p:spTgt spid="374"/>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sp>
        <p:nvSpPr>
          <p:cNvPr id="395" name="Google Shape;395;p23"/>
          <p:cNvSpPr txBox="1"/>
          <p:nvPr/>
        </p:nvSpPr>
        <p:spPr>
          <a:xfrm>
            <a:off x="6286497" y="5661942"/>
            <a:ext cx="5580255" cy="518565"/>
          </a:xfrm>
          <a:prstGeom prst="rect">
            <a:avLst/>
          </a:prstGeom>
          <a:noFill/>
          <a:ln>
            <a:noFill/>
          </a:ln>
        </p:spPr>
        <p:txBody>
          <a:bodyPr spcFirstLastPara="1" wrap="square" lIns="91375" tIns="45675" rIns="91375" bIns="45675" anchor="t" anchorCtr="0">
            <a:noAutofit/>
          </a:bodyPr>
          <a:lstStyle/>
          <a:p>
            <a:pPr marL="0" marR="0" lvl="0" indent="0" algn="l" rtl="0">
              <a:lnSpc>
                <a:spcPct val="90000"/>
              </a:lnSpc>
              <a:spcBef>
                <a:spcPts val="0"/>
              </a:spcBef>
              <a:spcAft>
                <a:spcPts val="0"/>
              </a:spcAft>
              <a:buClr>
                <a:schemeClr val="dk1"/>
              </a:buClr>
              <a:buSzPts val="2200"/>
              <a:buFont typeface="Arial"/>
              <a:buNone/>
            </a:pPr>
            <a:endParaRPr sz="2200">
              <a:solidFill>
                <a:schemeClr val="dk1"/>
              </a:solidFill>
              <a:latin typeface="Calibri"/>
              <a:ea typeface="Calibri"/>
              <a:cs typeface="Calibri"/>
              <a:sym typeface="Calibri"/>
            </a:endParaRPr>
          </a:p>
        </p:txBody>
      </p:sp>
      <p:sp>
        <p:nvSpPr>
          <p:cNvPr id="396" name="Google Shape;396;p23"/>
          <p:cNvSpPr/>
          <p:nvPr/>
        </p:nvSpPr>
        <p:spPr>
          <a:xfrm>
            <a:off x="1092622" y="1270306"/>
            <a:ext cx="2747858" cy="2035901"/>
          </a:xfrm>
          <a:prstGeom prst="roundRect">
            <a:avLst>
              <a:gd name="adj" fmla="val 16667"/>
            </a:avLst>
          </a:prstGeom>
          <a:noFill/>
          <a:ln w="12700" cap="flat" cmpd="sng">
            <a:solidFill>
              <a:srgbClr val="42719B"/>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7" name="Google Shape;397;p23"/>
          <p:cNvSpPr/>
          <p:nvPr/>
        </p:nvSpPr>
        <p:spPr>
          <a:xfrm>
            <a:off x="1173009" y="1300296"/>
            <a:ext cx="2747858" cy="2246769"/>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None/>
            </a:pPr>
            <a:r>
              <a:rPr lang="en-US" sz="1600">
                <a:solidFill>
                  <a:schemeClr val="dk1"/>
                </a:solidFill>
                <a:latin typeface="Calibri"/>
                <a:ea typeface="Calibri"/>
                <a:cs typeface="Calibri"/>
                <a:sym typeface="Calibri"/>
              </a:rPr>
              <a:t>Based on the optimal split identify per technology:</a:t>
            </a:r>
            <a:endParaRPr/>
          </a:p>
          <a:p>
            <a:pPr marL="285750" marR="0" lvl="0" indent="-285750" algn="l" rtl="0">
              <a:lnSpc>
                <a:spcPct val="130000"/>
              </a:lnSpc>
              <a:spcBef>
                <a:spcPts val="6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New connections by 2030</a:t>
            </a:r>
            <a:endParaRPr/>
          </a:p>
          <a:p>
            <a:pPr marL="285750" marR="0" lvl="0" indent="-285750" algn="l" rtl="0">
              <a:lnSpc>
                <a:spcPct val="130000"/>
              </a:lnSpc>
              <a:spcBef>
                <a:spcPts val="6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Additional capacity needed</a:t>
            </a:r>
            <a:endParaRPr/>
          </a:p>
          <a:p>
            <a:pPr marL="285750" marR="0" lvl="0" indent="-285750" algn="l" rtl="0">
              <a:lnSpc>
                <a:spcPct val="130000"/>
              </a:lnSpc>
              <a:spcBef>
                <a:spcPts val="6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Investments requirements</a:t>
            </a:r>
            <a:endParaRPr/>
          </a:p>
          <a:p>
            <a:pPr marL="285750" marR="0" lvl="0" indent="-184150" algn="l" rtl="0">
              <a:spcBef>
                <a:spcPts val="600"/>
              </a:spcBef>
              <a:spcAft>
                <a:spcPts val="0"/>
              </a:spcAft>
              <a:buClr>
                <a:schemeClr val="dk1"/>
              </a:buClr>
              <a:buSzPts val="1600"/>
              <a:buFont typeface="Arial"/>
              <a:buNone/>
            </a:pPr>
            <a:endParaRPr sz="1600">
              <a:solidFill>
                <a:schemeClr val="dk1"/>
              </a:solidFill>
              <a:latin typeface="Calibri"/>
              <a:ea typeface="Calibri"/>
              <a:cs typeface="Calibri"/>
              <a:sym typeface="Calibri"/>
            </a:endParaRPr>
          </a:p>
        </p:txBody>
      </p:sp>
      <p:sp>
        <p:nvSpPr>
          <p:cNvPr id="398" name="Google Shape;398;p23"/>
          <p:cNvSpPr txBox="1"/>
          <p:nvPr/>
        </p:nvSpPr>
        <p:spPr>
          <a:xfrm>
            <a:off x="2728781" y="216417"/>
            <a:ext cx="7184753" cy="4478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700"/>
              <a:buFont typeface="Arial"/>
              <a:buNone/>
            </a:pPr>
            <a:r>
              <a:rPr lang="en-US" sz="2700" b="1">
                <a:solidFill>
                  <a:schemeClr val="dk1"/>
                </a:solidFill>
                <a:latin typeface="Calibri"/>
                <a:ea typeface="Calibri"/>
                <a:cs typeface="Calibri"/>
                <a:sym typeface="Calibri"/>
              </a:rPr>
              <a:t>Step 7</a:t>
            </a:r>
            <a:r>
              <a:rPr lang="en-US" sz="2700">
                <a:solidFill>
                  <a:schemeClr val="dk1"/>
                </a:solidFill>
                <a:latin typeface="Calibri"/>
                <a:ea typeface="Calibri"/>
                <a:cs typeface="Calibri"/>
                <a:sym typeface="Calibri"/>
              </a:rPr>
              <a:t>. Results, Summaries an Visualization</a:t>
            </a:r>
            <a:endParaRPr sz="2700">
              <a:solidFill>
                <a:schemeClr val="dk1"/>
              </a:solidFill>
              <a:latin typeface="Calibri"/>
              <a:ea typeface="Calibri"/>
              <a:cs typeface="Calibri"/>
              <a:sym typeface="Calibri"/>
            </a:endParaRPr>
          </a:p>
          <a:p>
            <a:pPr marL="0" marR="0" lvl="0" indent="0" algn="l" rtl="0">
              <a:lnSpc>
                <a:spcPct val="90000"/>
              </a:lnSpc>
              <a:spcBef>
                <a:spcPts val="1600"/>
              </a:spcBef>
              <a:spcAft>
                <a:spcPts val="0"/>
              </a:spcAft>
              <a:buClr>
                <a:schemeClr val="dk1"/>
              </a:buClr>
              <a:buSzPts val="2700"/>
              <a:buFont typeface="Arial"/>
              <a:buNone/>
            </a:pPr>
            <a:endParaRPr sz="2700">
              <a:solidFill>
                <a:schemeClr val="dk1"/>
              </a:solidFill>
              <a:latin typeface="Calibri"/>
              <a:ea typeface="Calibri"/>
              <a:cs typeface="Calibri"/>
              <a:sym typeface="Calibri"/>
            </a:endParaRPr>
          </a:p>
        </p:txBody>
      </p:sp>
      <p:sp>
        <p:nvSpPr>
          <p:cNvPr id="399" name="Google Shape;399;p23"/>
          <p:cNvSpPr/>
          <p:nvPr/>
        </p:nvSpPr>
        <p:spPr>
          <a:xfrm>
            <a:off x="4000688" y="2173956"/>
            <a:ext cx="418147" cy="228600"/>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0" name="Google Shape;400;p23"/>
          <p:cNvSpPr/>
          <p:nvPr/>
        </p:nvSpPr>
        <p:spPr>
          <a:xfrm rot="5400000">
            <a:off x="895752" y="4207666"/>
            <a:ext cx="2040332" cy="471416"/>
          </a:xfrm>
          <a:prstGeom prst="bentUpArrow">
            <a:avLst>
              <a:gd name="adj1" fmla="val 25000"/>
              <a:gd name="adj2" fmla="val 25000"/>
              <a:gd name="adj3" fmla="val 25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1" name="Google Shape;401;p23"/>
          <p:cNvPicPr preferRelativeResize="0"/>
          <p:nvPr/>
        </p:nvPicPr>
        <p:blipFill rotWithShape="1">
          <a:blip r:embed="rId3">
            <a:alphaModFix/>
          </a:blip>
          <a:srcRect/>
          <a:stretch/>
        </p:blipFill>
        <p:spPr>
          <a:xfrm>
            <a:off x="2658827" y="3547065"/>
            <a:ext cx="7069832" cy="3132204"/>
          </a:xfrm>
          <a:prstGeom prst="rect">
            <a:avLst/>
          </a:prstGeom>
          <a:noFill/>
          <a:ln>
            <a:noFill/>
          </a:ln>
        </p:spPr>
      </p:pic>
      <p:pic>
        <p:nvPicPr>
          <p:cNvPr id="402" name="Google Shape;402;p23"/>
          <p:cNvPicPr preferRelativeResize="0"/>
          <p:nvPr/>
        </p:nvPicPr>
        <p:blipFill rotWithShape="1">
          <a:blip r:embed="rId4">
            <a:alphaModFix/>
          </a:blip>
          <a:srcRect/>
          <a:stretch/>
        </p:blipFill>
        <p:spPr>
          <a:xfrm>
            <a:off x="4676775" y="790234"/>
            <a:ext cx="6858000" cy="2714625"/>
          </a:xfrm>
          <a:prstGeom prst="rect">
            <a:avLst/>
          </a:prstGeom>
          <a:noFill/>
          <a:ln>
            <a:noFill/>
          </a:ln>
        </p:spPr>
      </p:pic>
    </p:spTree>
    <p:extLst>
      <p:ext uri="{BB962C8B-B14F-4D97-AF65-F5344CB8AC3E}">
        <p14:creationId xmlns:p14="http://schemas.microsoft.com/office/powerpoint/2010/main" val="32149378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2"/>
          <p:cNvSpPr txBox="1"/>
          <p:nvPr/>
        </p:nvSpPr>
        <p:spPr>
          <a:xfrm>
            <a:off x="1866379" y="216824"/>
            <a:ext cx="8029184" cy="44787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600"/>
              <a:buFont typeface="Arial"/>
              <a:buNone/>
            </a:pPr>
            <a:r>
              <a:rPr lang="en-GB" sz="3600">
                <a:solidFill>
                  <a:schemeClr val="dk1"/>
                </a:solidFill>
                <a:latin typeface="Calibri"/>
                <a:ea typeface="Calibri"/>
                <a:cs typeface="Calibri"/>
                <a:sym typeface="Calibri"/>
              </a:rPr>
              <a:t>The processes for a GEP Scenario Generator analysis using OnSSET</a:t>
            </a:r>
            <a:endParaRPr sz="3600">
              <a:solidFill>
                <a:schemeClr val="dk1"/>
              </a:solidFill>
              <a:latin typeface="Calibri"/>
              <a:ea typeface="Calibri"/>
              <a:cs typeface="Calibri"/>
              <a:sym typeface="Calibri"/>
            </a:endParaRPr>
          </a:p>
          <a:p>
            <a:pPr marL="0" marR="0" lvl="0" indent="0" algn="l" rtl="0">
              <a:lnSpc>
                <a:spcPct val="90000"/>
              </a:lnSpc>
              <a:spcBef>
                <a:spcPts val="1600"/>
              </a:spcBef>
              <a:spcAft>
                <a:spcPts val="0"/>
              </a:spcAft>
              <a:buClr>
                <a:schemeClr val="dk1"/>
              </a:buClr>
              <a:buSzPts val="2700"/>
              <a:buFont typeface="Arial"/>
              <a:buNone/>
            </a:pPr>
            <a:endParaRPr sz="2700">
              <a:solidFill>
                <a:schemeClr val="dk1"/>
              </a:solidFill>
              <a:latin typeface="Calibri"/>
              <a:ea typeface="Calibri"/>
              <a:cs typeface="Calibri"/>
              <a:sym typeface="Calibri"/>
            </a:endParaRPr>
          </a:p>
        </p:txBody>
      </p:sp>
      <p:sp>
        <p:nvSpPr>
          <p:cNvPr id="179" name="Google Shape;179;p12"/>
          <p:cNvSpPr txBox="1"/>
          <p:nvPr/>
        </p:nvSpPr>
        <p:spPr>
          <a:xfrm>
            <a:off x="46990" y="1602396"/>
            <a:ext cx="3156559" cy="1200329"/>
          </a:xfrm>
          <a:prstGeom prst="rect">
            <a:avLst/>
          </a:prstGeom>
          <a:gradFill>
            <a:gsLst>
              <a:gs pos="0">
                <a:srgbClr val="B0CAE9"/>
              </a:gs>
              <a:gs pos="50000">
                <a:srgbClr val="A1C1E4"/>
              </a:gs>
              <a:gs pos="100000">
                <a:srgbClr val="90B8E4"/>
              </a:gs>
            </a:gsLst>
            <a:lin ang="5400000" scaled="0"/>
          </a:gradFill>
          <a:ln w="9525" cap="flat" cmpd="sng">
            <a:solidFill>
              <a:schemeClr val="accent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a:p>
            <a:pPr marL="0" marR="0" lvl="0" indent="0" algn="ctr" rtl="0">
              <a:spcBef>
                <a:spcPts val="0"/>
              </a:spcBef>
              <a:spcAft>
                <a:spcPts val="0"/>
              </a:spcAft>
              <a:buNone/>
            </a:pPr>
            <a:r>
              <a:rPr lang="en-GB" sz="1800" b="1">
                <a:solidFill>
                  <a:schemeClr val="dk1"/>
                </a:solidFill>
                <a:latin typeface="Calibri"/>
                <a:ea typeface="Calibri"/>
                <a:cs typeface="Calibri"/>
                <a:sym typeface="Calibri"/>
              </a:rPr>
              <a:t>Collect GIS datasets</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0" name="Google Shape;180;p12"/>
          <p:cNvSpPr txBox="1"/>
          <p:nvPr/>
        </p:nvSpPr>
        <p:spPr>
          <a:xfrm>
            <a:off x="4544819" y="1596269"/>
            <a:ext cx="3156559" cy="1200329"/>
          </a:xfrm>
          <a:prstGeom prst="rect">
            <a:avLst/>
          </a:prstGeom>
          <a:gradFill>
            <a:gsLst>
              <a:gs pos="0">
                <a:srgbClr val="B0CAE9"/>
              </a:gs>
              <a:gs pos="50000">
                <a:srgbClr val="A1C1E4"/>
              </a:gs>
              <a:gs pos="100000">
                <a:srgbClr val="90B8E4"/>
              </a:gs>
            </a:gsLst>
            <a:lin ang="5400000" scaled="0"/>
          </a:gradFill>
          <a:ln w="9525" cap="flat" cmpd="sng">
            <a:solidFill>
              <a:schemeClr val="accent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a:p>
            <a:pPr marL="0" marR="0" lvl="0" indent="0" algn="ctr" rtl="0">
              <a:spcBef>
                <a:spcPts val="0"/>
              </a:spcBef>
              <a:spcAft>
                <a:spcPts val="0"/>
              </a:spcAft>
              <a:buNone/>
            </a:pPr>
            <a:r>
              <a:rPr lang="en-GB" sz="1800" b="1">
                <a:solidFill>
                  <a:schemeClr val="dk1"/>
                </a:solidFill>
                <a:latin typeface="Calibri"/>
                <a:ea typeface="Calibri"/>
                <a:cs typeface="Calibri"/>
                <a:sym typeface="Calibri"/>
              </a:rPr>
              <a:t>Process datasets using QGIS if needed</a:t>
            </a:r>
            <a:endParaRPr/>
          </a:p>
          <a:p>
            <a:pPr marL="0" marR="0" lvl="0" indent="0" algn="ctr" rtl="0">
              <a:spcBef>
                <a:spcPts val="0"/>
              </a:spcBef>
              <a:spcAft>
                <a:spcPts val="0"/>
              </a:spcAft>
              <a:buNone/>
            </a:pPr>
            <a:r>
              <a:rPr lang="en-GB" sz="1800">
                <a:solidFill>
                  <a:schemeClr val="dk1"/>
                </a:solidFill>
                <a:latin typeface="Calibri"/>
                <a:ea typeface="Calibri"/>
                <a:cs typeface="Calibri"/>
                <a:sym typeface="Calibri"/>
              </a:rPr>
              <a:t>(QGIS)</a:t>
            </a:r>
            <a:endParaRPr/>
          </a:p>
        </p:txBody>
      </p:sp>
      <p:sp>
        <p:nvSpPr>
          <p:cNvPr id="181" name="Google Shape;181;p12"/>
          <p:cNvSpPr txBox="1"/>
          <p:nvPr/>
        </p:nvSpPr>
        <p:spPr>
          <a:xfrm>
            <a:off x="8888566" y="1596269"/>
            <a:ext cx="3156559" cy="1200329"/>
          </a:xfrm>
          <a:prstGeom prst="rect">
            <a:avLst/>
          </a:prstGeom>
          <a:gradFill>
            <a:gsLst>
              <a:gs pos="0">
                <a:srgbClr val="B0CAE9"/>
              </a:gs>
              <a:gs pos="50000">
                <a:srgbClr val="A1C1E4"/>
              </a:gs>
              <a:gs pos="100000">
                <a:srgbClr val="90B8E4"/>
              </a:gs>
            </a:gsLst>
            <a:lin ang="5400000" scaled="0"/>
          </a:gradFill>
          <a:ln w="9525" cap="flat" cmpd="sng">
            <a:solidFill>
              <a:schemeClr val="accent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a:p>
            <a:pPr marL="0" marR="0" lvl="0" indent="0" algn="ctr" rtl="0">
              <a:spcBef>
                <a:spcPts val="0"/>
              </a:spcBef>
              <a:spcAft>
                <a:spcPts val="0"/>
              </a:spcAft>
              <a:buNone/>
            </a:pPr>
            <a:r>
              <a:rPr lang="en-GB" sz="1800" b="1">
                <a:solidFill>
                  <a:schemeClr val="dk1"/>
                </a:solidFill>
                <a:latin typeface="Calibri"/>
                <a:ea typeface="Calibri"/>
                <a:cs typeface="Calibri"/>
                <a:sym typeface="Calibri"/>
              </a:rPr>
              <a:t>Run the plugin to creata a CSV-file with all GIS data</a:t>
            </a:r>
            <a:endParaRPr/>
          </a:p>
          <a:p>
            <a:pPr marL="0" marR="0" lvl="0" indent="0" algn="ctr" rtl="0">
              <a:spcBef>
                <a:spcPts val="0"/>
              </a:spcBef>
              <a:spcAft>
                <a:spcPts val="0"/>
              </a:spcAft>
              <a:buNone/>
            </a:pPr>
            <a:r>
              <a:rPr lang="en-GB" sz="1800">
                <a:solidFill>
                  <a:schemeClr val="dk1"/>
                </a:solidFill>
                <a:latin typeface="Calibri"/>
                <a:ea typeface="Calibri"/>
                <a:cs typeface="Calibri"/>
                <a:sym typeface="Calibri"/>
              </a:rPr>
              <a:t>(QGIS)</a:t>
            </a:r>
            <a:endParaRPr sz="1800">
              <a:solidFill>
                <a:schemeClr val="dk1"/>
              </a:solidFill>
              <a:latin typeface="Calibri"/>
              <a:ea typeface="Calibri"/>
              <a:cs typeface="Calibri"/>
              <a:sym typeface="Calibri"/>
            </a:endParaRPr>
          </a:p>
        </p:txBody>
      </p:sp>
      <p:sp>
        <p:nvSpPr>
          <p:cNvPr id="182" name="Google Shape;182;p12"/>
          <p:cNvSpPr txBox="1"/>
          <p:nvPr/>
        </p:nvSpPr>
        <p:spPr>
          <a:xfrm>
            <a:off x="8830841" y="3738893"/>
            <a:ext cx="3156559" cy="1200329"/>
          </a:xfrm>
          <a:prstGeom prst="rect">
            <a:avLst/>
          </a:prstGeom>
          <a:gradFill>
            <a:gsLst>
              <a:gs pos="0">
                <a:srgbClr val="B0CAE9"/>
              </a:gs>
              <a:gs pos="50000">
                <a:srgbClr val="A1C1E4"/>
              </a:gs>
              <a:gs pos="100000">
                <a:srgbClr val="90B8E4"/>
              </a:gs>
            </a:gsLst>
            <a:lin ang="5400000" scaled="0"/>
          </a:gradFill>
          <a:ln w="9525" cap="flat" cmpd="sng">
            <a:solidFill>
              <a:schemeClr val="accent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a:p>
            <a:pPr marL="0" marR="0" lvl="0" indent="0" algn="ctr" rtl="0">
              <a:spcBef>
                <a:spcPts val="0"/>
              </a:spcBef>
              <a:spcAft>
                <a:spcPts val="0"/>
              </a:spcAft>
              <a:buNone/>
            </a:pPr>
            <a:r>
              <a:rPr lang="en-GB" sz="1800" b="1">
                <a:solidFill>
                  <a:schemeClr val="dk1"/>
                </a:solidFill>
                <a:latin typeface="Calibri"/>
                <a:ea typeface="Calibri"/>
                <a:cs typeface="Calibri"/>
                <a:sym typeface="Calibri"/>
              </a:rPr>
              <a:t>Import the CSV-file and update variables in the code</a:t>
            </a:r>
            <a:endParaRPr/>
          </a:p>
          <a:p>
            <a:pPr marL="0" marR="0" lvl="0" indent="0" algn="ctr" rtl="0">
              <a:spcBef>
                <a:spcPts val="0"/>
              </a:spcBef>
              <a:spcAft>
                <a:spcPts val="0"/>
              </a:spcAft>
              <a:buNone/>
            </a:pPr>
            <a:r>
              <a:rPr lang="en-GB" sz="1800">
                <a:solidFill>
                  <a:schemeClr val="dk1"/>
                </a:solidFill>
                <a:latin typeface="Calibri"/>
                <a:ea typeface="Calibri"/>
                <a:cs typeface="Calibri"/>
                <a:sym typeface="Calibri"/>
              </a:rPr>
              <a:t>(Jupyter Notebook)</a:t>
            </a:r>
            <a:endParaRPr sz="1800">
              <a:solidFill>
                <a:schemeClr val="dk1"/>
              </a:solidFill>
              <a:latin typeface="Calibri"/>
              <a:ea typeface="Calibri"/>
              <a:cs typeface="Calibri"/>
              <a:sym typeface="Calibri"/>
            </a:endParaRPr>
          </a:p>
        </p:txBody>
      </p:sp>
      <p:sp>
        <p:nvSpPr>
          <p:cNvPr id="183" name="Google Shape;183;p12"/>
          <p:cNvSpPr txBox="1"/>
          <p:nvPr/>
        </p:nvSpPr>
        <p:spPr>
          <a:xfrm>
            <a:off x="4634566" y="3738892"/>
            <a:ext cx="3156559" cy="1200329"/>
          </a:xfrm>
          <a:prstGeom prst="rect">
            <a:avLst/>
          </a:prstGeom>
          <a:gradFill>
            <a:gsLst>
              <a:gs pos="0">
                <a:srgbClr val="B0CAE9"/>
              </a:gs>
              <a:gs pos="50000">
                <a:srgbClr val="A1C1E4"/>
              </a:gs>
              <a:gs pos="100000">
                <a:srgbClr val="90B8E4"/>
              </a:gs>
            </a:gsLst>
            <a:lin ang="5400000" scaled="0"/>
          </a:gradFill>
          <a:ln w="9525" cap="flat" cmpd="sng">
            <a:solidFill>
              <a:schemeClr val="accent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a:p>
            <a:pPr marL="0" marR="0" lvl="0" indent="0" algn="ctr" rtl="0">
              <a:spcBef>
                <a:spcPts val="0"/>
              </a:spcBef>
              <a:spcAft>
                <a:spcPts val="0"/>
              </a:spcAft>
              <a:buNone/>
            </a:pPr>
            <a:r>
              <a:rPr lang="en-GB" sz="1800" b="1">
                <a:solidFill>
                  <a:schemeClr val="dk1"/>
                </a:solidFill>
                <a:latin typeface="Calibri"/>
                <a:ea typeface="Calibri"/>
                <a:cs typeface="Calibri"/>
                <a:sym typeface="Calibri"/>
              </a:rPr>
              <a:t>Run the code</a:t>
            </a:r>
            <a:endParaRPr/>
          </a:p>
          <a:p>
            <a:pPr marL="0" marR="0" lvl="0" indent="0" algn="ctr" rtl="0">
              <a:spcBef>
                <a:spcPts val="0"/>
              </a:spcBef>
              <a:spcAft>
                <a:spcPts val="0"/>
              </a:spcAft>
              <a:buNone/>
            </a:pPr>
            <a:r>
              <a:rPr lang="en-GB" sz="1800">
                <a:solidFill>
                  <a:schemeClr val="dk1"/>
                </a:solidFill>
                <a:latin typeface="Calibri"/>
                <a:ea typeface="Calibri"/>
                <a:cs typeface="Calibri"/>
                <a:sym typeface="Calibri"/>
              </a:rPr>
              <a:t>(Jupyter Notebook)</a:t>
            </a:r>
            <a:endParaRPr/>
          </a:p>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84" name="Google Shape;184;p12"/>
          <p:cNvSpPr txBox="1"/>
          <p:nvPr/>
        </p:nvSpPr>
        <p:spPr>
          <a:xfrm>
            <a:off x="2374539" y="5783837"/>
            <a:ext cx="3156559" cy="923330"/>
          </a:xfrm>
          <a:prstGeom prst="rect">
            <a:avLst/>
          </a:prstGeom>
          <a:gradFill>
            <a:gsLst>
              <a:gs pos="0">
                <a:srgbClr val="B4D4A5"/>
              </a:gs>
              <a:gs pos="50000">
                <a:srgbClr val="A8CD97"/>
              </a:gs>
              <a:gs pos="100000">
                <a:srgbClr val="9BC985"/>
              </a:gs>
            </a:gsLst>
            <a:lin ang="5400000" scaled="0"/>
          </a:gradFill>
          <a:ln w="9525" cap="flat" cmpd="sng">
            <a:solidFill>
              <a:schemeClr val="accent6"/>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a:solidFill>
                  <a:schemeClr val="dk1"/>
                </a:solidFill>
                <a:latin typeface="Calibri"/>
                <a:ea typeface="Calibri"/>
                <a:cs typeface="Calibri"/>
                <a:sym typeface="Calibri"/>
              </a:rPr>
              <a:t>Use the Results file to create maps in QGIS</a:t>
            </a:r>
            <a:endParaRPr/>
          </a:p>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85" name="Google Shape;185;p12"/>
          <p:cNvSpPr txBox="1"/>
          <p:nvPr/>
        </p:nvSpPr>
        <p:spPr>
          <a:xfrm>
            <a:off x="7142950" y="5783837"/>
            <a:ext cx="3156559" cy="923330"/>
          </a:xfrm>
          <a:prstGeom prst="rect">
            <a:avLst/>
          </a:prstGeom>
          <a:gradFill>
            <a:gsLst>
              <a:gs pos="0">
                <a:srgbClr val="B4D4A5"/>
              </a:gs>
              <a:gs pos="50000">
                <a:srgbClr val="A8CD97"/>
              </a:gs>
              <a:gs pos="100000">
                <a:srgbClr val="9BC985"/>
              </a:gs>
            </a:gsLst>
            <a:lin ang="5400000" scaled="0"/>
          </a:gradFill>
          <a:ln w="9525" cap="flat" cmpd="sng">
            <a:solidFill>
              <a:schemeClr val="accent6"/>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a:solidFill>
                  <a:schemeClr val="dk1"/>
                </a:solidFill>
                <a:latin typeface="Calibri"/>
                <a:ea typeface="Calibri"/>
                <a:cs typeface="Calibri"/>
                <a:sym typeface="Calibri"/>
              </a:rPr>
              <a:t>Use the summary file to create charts and tables in Excel</a:t>
            </a:r>
            <a:endParaRPr/>
          </a:p>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86" name="Google Shape;186;p12"/>
          <p:cNvSpPr/>
          <p:nvPr/>
        </p:nvSpPr>
        <p:spPr>
          <a:xfrm>
            <a:off x="3517687" y="2031902"/>
            <a:ext cx="864298" cy="332739"/>
          </a:xfrm>
          <a:prstGeom prst="right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7" name="Google Shape;187;p12"/>
          <p:cNvSpPr/>
          <p:nvPr/>
        </p:nvSpPr>
        <p:spPr>
          <a:xfrm>
            <a:off x="7900738" y="2021657"/>
            <a:ext cx="820492" cy="373849"/>
          </a:xfrm>
          <a:prstGeom prst="right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8" name="Google Shape;188;p12"/>
          <p:cNvSpPr/>
          <p:nvPr/>
        </p:nvSpPr>
        <p:spPr>
          <a:xfrm rot="10800000">
            <a:off x="7900737" y="4210402"/>
            <a:ext cx="820492" cy="373849"/>
          </a:xfrm>
          <a:prstGeom prst="right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9" name="Google Shape;189;p12"/>
          <p:cNvSpPr/>
          <p:nvPr/>
        </p:nvSpPr>
        <p:spPr>
          <a:xfrm rot="8408164">
            <a:off x="4194112" y="5259623"/>
            <a:ext cx="981741" cy="230210"/>
          </a:xfrm>
          <a:prstGeom prst="right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0" name="Google Shape;190;p12"/>
          <p:cNvSpPr/>
          <p:nvPr/>
        </p:nvSpPr>
        <p:spPr>
          <a:xfrm rot="2618425">
            <a:off x="7451174" y="5245100"/>
            <a:ext cx="898433" cy="265383"/>
          </a:xfrm>
          <a:prstGeom prst="right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1" name="Google Shape;191;p12"/>
          <p:cNvSpPr/>
          <p:nvPr/>
        </p:nvSpPr>
        <p:spPr>
          <a:xfrm rot="5400000">
            <a:off x="9998875" y="3085664"/>
            <a:ext cx="820492" cy="373849"/>
          </a:xfrm>
          <a:prstGeom prst="right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71030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8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4"/>
          <p:cNvSpPr txBox="1"/>
          <p:nvPr/>
        </p:nvSpPr>
        <p:spPr>
          <a:xfrm>
            <a:off x="941517" y="6312960"/>
            <a:ext cx="2742486" cy="365125"/>
          </a:xfrm>
          <a:prstGeom prst="rect">
            <a:avLst/>
          </a:prstGeom>
          <a:noFill/>
          <a:ln>
            <a:noFill/>
          </a:ln>
        </p:spPr>
        <p:txBody>
          <a:bodyPr spcFirstLastPara="1" wrap="square" lIns="91375" tIns="45675" rIns="91375" bIns="45675" anchor="ctr" anchorCtr="0">
            <a:noAutofit/>
          </a:bodyPr>
          <a:lstStyle/>
          <a:p>
            <a:r>
              <a:rPr lang="en-US" sz="1200">
                <a:solidFill>
                  <a:schemeClr val="lt1"/>
                </a:solidFill>
                <a:latin typeface="Calibri"/>
                <a:ea typeface="Calibri"/>
                <a:cs typeface="Calibri"/>
                <a:sym typeface="Calibri"/>
              </a:rPr>
              <a:t>Wednesday, May 22, 2019</a:t>
            </a:r>
            <a:endParaRPr sz="1200">
              <a:solidFill>
                <a:schemeClr val="lt1"/>
              </a:solidFill>
              <a:latin typeface="Calibri"/>
              <a:ea typeface="Calibri"/>
              <a:cs typeface="Calibri"/>
              <a:sym typeface="Calibri"/>
            </a:endParaRPr>
          </a:p>
        </p:txBody>
      </p:sp>
      <p:sp>
        <p:nvSpPr>
          <p:cNvPr id="257" name="Google Shape;257;p24"/>
          <p:cNvSpPr txBox="1"/>
          <p:nvPr/>
        </p:nvSpPr>
        <p:spPr>
          <a:xfrm>
            <a:off x="103163" y="306904"/>
            <a:ext cx="12087251" cy="575826"/>
          </a:xfrm>
          <a:prstGeom prst="rect">
            <a:avLst/>
          </a:prstGeom>
          <a:noFill/>
          <a:ln>
            <a:noFill/>
          </a:ln>
        </p:spPr>
        <p:txBody>
          <a:bodyPr spcFirstLastPara="1" wrap="square" lIns="91425" tIns="45700" rIns="91425" bIns="45700" anchor="t" anchorCtr="0">
            <a:noAutofit/>
          </a:bodyPr>
          <a:lstStyle/>
          <a:p>
            <a:pPr algn="ctr">
              <a:lnSpc>
                <a:spcPct val="90000"/>
              </a:lnSpc>
              <a:buClr>
                <a:schemeClr val="dk1"/>
              </a:buClr>
              <a:buSzPts val="3600"/>
            </a:pPr>
            <a:r>
              <a:rPr lang="en-US" sz="3600">
                <a:solidFill>
                  <a:schemeClr val="dk1"/>
                </a:solidFill>
                <a:latin typeface="Calibri"/>
                <a:ea typeface="Calibri"/>
                <a:cs typeface="Calibri"/>
                <a:sym typeface="Calibri"/>
              </a:rPr>
              <a:t>Running the model – Scenario Development</a:t>
            </a:r>
            <a:endParaRPr sz="3600">
              <a:solidFill>
                <a:schemeClr val="dk1"/>
              </a:solidFill>
              <a:latin typeface="Calibri"/>
              <a:ea typeface="Calibri"/>
              <a:cs typeface="Calibri"/>
              <a:sym typeface="Calibri"/>
            </a:endParaRPr>
          </a:p>
        </p:txBody>
      </p:sp>
      <p:sp>
        <p:nvSpPr>
          <p:cNvPr id="258" name="Google Shape;258;p24"/>
          <p:cNvSpPr txBox="1"/>
          <p:nvPr/>
        </p:nvSpPr>
        <p:spPr>
          <a:xfrm>
            <a:off x="4384041" y="1056448"/>
            <a:ext cx="2880159" cy="575826"/>
          </a:xfrm>
          <a:prstGeom prst="rect">
            <a:avLst/>
          </a:prstGeom>
          <a:noFill/>
          <a:ln>
            <a:noFill/>
          </a:ln>
        </p:spPr>
        <p:txBody>
          <a:bodyPr spcFirstLastPara="1" wrap="square" lIns="91425" tIns="45700" rIns="91425" bIns="45700" anchor="t" anchorCtr="0">
            <a:noAutofit/>
          </a:bodyPr>
          <a:lstStyle/>
          <a:p>
            <a:pPr algn="ctr">
              <a:lnSpc>
                <a:spcPct val="90000"/>
              </a:lnSpc>
              <a:buClr>
                <a:schemeClr val="dk1"/>
              </a:buClr>
              <a:buSzPts val="2400"/>
            </a:pPr>
            <a:r>
              <a:rPr lang="en-US" sz="2400" b="1">
                <a:solidFill>
                  <a:schemeClr val="dk1"/>
                </a:solidFill>
                <a:latin typeface="Calibri"/>
                <a:ea typeface="Calibri"/>
                <a:cs typeface="Calibri"/>
                <a:sym typeface="Calibri"/>
              </a:rPr>
              <a:t>Population growth</a:t>
            </a:r>
            <a:endParaRPr sz="2400" b="1">
              <a:solidFill>
                <a:srgbClr val="FF0000"/>
              </a:solidFill>
              <a:latin typeface="Calibri"/>
              <a:ea typeface="Calibri"/>
              <a:cs typeface="Calibri"/>
              <a:sym typeface="Calibri"/>
            </a:endParaRPr>
          </a:p>
        </p:txBody>
      </p:sp>
      <p:sp>
        <p:nvSpPr>
          <p:cNvPr id="259" name="Google Shape;259;p24"/>
          <p:cNvSpPr/>
          <p:nvPr/>
        </p:nvSpPr>
        <p:spPr>
          <a:xfrm>
            <a:off x="1720037" y="2757577"/>
            <a:ext cx="2626401" cy="461665"/>
          </a:xfrm>
          <a:prstGeom prst="rect">
            <a:avLst/>
          </a:prstGeom>
          <a:noFill/>
          <a:ln>
            <a:noFill/>
          </a:ln>
        </p:spPr>
        <p:txBody>
          <a:bodyPr spcFirstLastPara="1" wrap="square" lIns="91425" tIns="45700" rIns="91425" bIns="45700" anchor="t" anchorCtr="0">
            <a:spAutoFit/>
          </a:bodyPr>
          <a:lstStyle/>
          <a:p>
            <a:pPr algn="ctr"/>
            <a:r>
              <a:rPr lang="en-US" sz="2400" b="1">
                <a:solidFill>
                  <a:schemeClr val="dk1"/>
                </a:solidFill>
                <a:latin typeface="Calibri"/>
                <a:ea typeface="Calibri"/>
                <a:cs typeface="Calibri"/>
                <a:sym typeface="Calibri"/>
              </a:rPr>
              <a:t>Grid price</a:t>
            </a:r>
            <a:endParaRPr sz="2400" b="1">
              <a:solidFill>
                <a:schemeClr val="dk1"/>
              </a:solidFill>
              <a:latin typeface="Calibri"/>
              <a:ea typeface="Calibri"/>
              <a:cs typeface="Calibri"/>
              <a:sym typeface="Calibri"/>
            </a:endParaRPr>
          </a:p>
        </p:txBody>
      </p:sp>
      <p:sp>
        <p:nvSpPr>
          <p:cNvPr id="260" name="Google Shape;260;p24"/>
          <p:cNvSpPr/>
          <p:nvPr/>
        </p:nvSpPr>
        <p:spPr>
          <a:xfrm>
            <a:off x="7668428" y="2777887"/>
            <a:ext cx="2626401" cy="461665"/>
          </a:xfrm>
          <a:prstGeom prst="rect">
            <a:avLst/>
          </a:prstGeom>
          <a:noFill/>
          <a:ln>
            <a:noFill/>
          </a:ln>
        </p:spPr>
        <p:txBody>
          <a:bodyPr spcFirstLastPara="1" wrap="square" lIns="91425" tIns="45700" rIns="91425" bIns="45700" anchor="t" anchorCtr="0">
            <a:spAutoFit/>
          </a:bodyPr>
          <a:lstStyle/>
          <a:p>
            <a:pPr algn="ctr"/>
            <a:r>
              <a:rPr lang="en-US" sz="2400" b="1">
                <a:solidFill>
                  <a:schemeClr val="dk1"/>
                </a:solidFill>
                <a:latin typeface="Calibri"/>
                <a:ea typeface="Calibri"/>
                <a:cs typeface="Calibri"/>
                <a:sym typeface="Calibri"/>
              </a:rPr>
              <a:t>Grid price</a:t>
            </a:r>
            <a:endParaRPr sz="2400" b="1">
              <a:solidFill>
                <a:schemeClr val="dk1"/>
              </a:solidFill>
              <a:latin typeface="Calibri"/>
              <a:ea typeface="Calibri"/>
              <a:cs typeface="Calibri"/>
              <a:sym typeface="Calibri"/>
            </a:endParaRPr>
          </a:p>
        </p:txBody>
      </p:sp>
      <p:cxnSp>
        <p:nvCxnSpPr>
          <p:cNvPr id="261" name="Google Shape;261;p24"/>
          <p:cNvCxnSpPr>
            <a:stCxn id="258" idx="2"/>
            <a:endCxn id="259" idx="0"/>
          </p:cNvCxnSpPr>
          <p:nvPr/>
        </p:nvCxnSpPr>
        <p:spPr>
          <a:xfrm flipH="1">
            <a:off x="3033219" y="1632274"/>
            <a:ext cx="2790900" cy="1125300"/>
          </a:xfrm>
          <a:prstGeom prst="straightConnector1">
            <a:avLst/>
          </a:prstGeom>
          <a:noFill/>
          <a:ln w="9525" cap="flat" cmpd="sng">
            <a:solidFill>
              <a:srgbClr val="0C0C0C"/>
            </a:solidFill>
            <a:prstDash val="solid"/>
            <a:round/>
            <a:headEnd type="none" w="sm" len="sm"/>
            <a:tailEnd type="triangle" w="med" len="med"/>
          </a:ln>
        </p:spPr>
      </p:cxnSp>
      <p:cxnSp>
        <p:nvCxnSpPr>
          <p:cNvPr id="262" name="Google Shape;262;p24"/>
          <p:cNvCxnSpPr>
            <a:stCxn id="258" idx="2"/>
            <a:endCxn id="260" idx="0"/>
          </p:cNvCxnSpPr>
          <p:nvPr/>
        </p:nvCxnSpPr>
        <p:spPr>
          <a:xfrm>
            <a:off x="5824119" y="1632274"/>
            <a:ext cx="3157500" cy="1145700"/>
          </a:xfrm>
          <a:prstGeom prst="straightConnector1">
            <a:avLst/>
          </a:prstGeom>
          <a:noFill/>
          <a:ln w="9525" cap="flat" cmpd="sng">
            <a:solidFill>
              <a:srgbClr val="0C0C0C"/>
            </a:solidFill>
            <a:prstDash val="solid"/>
            <a:round/>
            <a:headEnd type="none" w="sm" len="sm"/>
            <a:tailEnd type="triangle" w="med" len="med"/>
          </a:ln>
        </p:spPr>
      </p:cxnSp>
      <p:cxnSp>
        <p:nvCxnSpPr>
          <p:cNvPr id="263" name="Google Shape;263;p24"/>
          <p:cNvCxnSpPr>
            <a:stCxn id="260" idx="2"/>
            <a:endCxn id="264" idx="0"/>
          </p:cNvCxnSpPr>
          <p:nvPr/>
        </p:nvCxnSpPr>
        <p:spPr>
          <a:xfrm>
            <a:off x="8981628" y="3239551"/>
            <a:ext cx="1674000" cy="876900"/>
          </a:xfrm>
          <a:prstGeom prst="straightConnector1">
            <a:avLst/>
          </a:prstGeom>
          <a:noFill/>
          <a:ln w="9525" cap="flat" cmpd="sng">
            <a:solidFill>
              <a:srgbClr val="0C0C0C"/>
            </a:solidFill>
            <a:prstDash val="solid"/>
            <a:round/>
            <a:headEnd type="none" w="sm" len="sm"/>
            <a:tailEnd type="triangle" w="med" len="med"/>
          </a:ln>
        </p:spPr>
      </p:cxnSp>
      <p:cxnSp>
        <p:nvCxnSpPr>
          <p:cNvPr id="265" name="Google Shape;265;p24"/>
          <p:cNvCxnSpPr>
            <a:stCxn id="260" idx="2"/>
            <a:endCxn id="266" idx="0"/>
          </p:cNvCxnSpPr>
          <p:nvPr/>
        </p:nvCxnSpPr>
        <p:spPr>
          <a:xfrm flipH="1">
            <a:off x="7487928" y="3239551"/>
            <a:ext cx="1493700" cy="897600"/>
          </a:xfrm>
          <a:prstGeom prst="straightConnector1">
            <a:avLst/>
          </a:prstGeom>
          <a:noFill/>
          <a:ln w="9525" cap="flat" cmpd="sng">
            <a:solidFill>
              <a:srgbClr val="0C0C0C"/>
            </a:solidFill>
            <a:prstDash val="solid"/>
            <a:round/>
            <a:headEnd type="none" w="sm" len="sm"/>
            <a:tailEnd type="triangle" w="med" len="med"/>
          </a:ln>
        </p:spPr>
      </p:cxnSp>
      <p:cxnSp>
        <p:nvCxnSpPr>
          <p:cNvPr id="267" name="Google Shape;267;p24"/>
          <p:cNvCxnSpPr>
            <a:stCxn id="259" idx="2"/>
            <a:endCxn id="268" idx="0"/>
          </p:cNvCxnSpPr>
          <p:nvPr/>
        </p:nvCxnSpPr>
        <p:spPr>
          <a:xfrm>
            <a:off x="3033237" y="3219241"/>
            <a:ext cx="1663200" cy="918000"/>
          </a:xfrm>
          <a:prstGeom prst="straightConnector1">
            <a:avLst/>
          </a:prstGeom>
          <a:noFill/>
          <a:ln w="9525" cap="flat" cmpd="sng">
            <a:solidFill>
              <a:srgbClr val="0C0C0C"/>
            </a:solidFill>
            <a:prstDash val="solid"/>
            <a:round/>
            <a:headEnd type="none" w="sm" len="sm"/>
            <a:tailEnd type="triangle" w="med" len="med"/>
          </a:ln>
        </p:spPr>
      </p:cxnSp>
      <p:cxnSp>
        <p:nvCxnSpPr>
          <p:cNvPr id="269" name="Google Shape;269;p24"/>
          <p:cNvCxnSpPr>
            <a:stCxn id="259" idx="2"/>
            <a:endCxn id="270" idx="0"/>
          </p:cNvCxnSpPr>
          <p:nvPr/>
        </p:nvCxnSpPr>
        <p:spPr>
          <a:xfrm flipH="1">
            <a:off x="1613637" y="3219241"/>
            <a:ext cx="1419600" cy="918000"/>
          </a:xfrm>
          <a:prstGeom prst="straightConnector1">
            <a:avLst/>
          </a:prstGeom>
          <a:noFill/>
          <a:ln w="9525" cap="flat" cmpd="sng">
            <a:solidFill>
              <a:srgbClr val="0C0C0C"/>
            </a:solidFill>
            <a:prstDash val="solid"/>
            <a:round/>
            <a:headEnd type="none" w="sm" len="sm"/>
            <a:tailEnd type="triangle" w="med" len="med"/>
          </a:ln>
        </p:spPr>
      </p:cxnSp>
      <p:sp>
        <p:nvSpPr>
          <p:cNvPr id="271" name="Google Shape;271;p24"/>
          <p:cNvSpPr/>
          <p:nvPr/>
        </p:nvSpPr>
        <p:spPr>
          <a:xfrm>
            <a:off x="3689381" y="1626567"/>
            <a:ext cx="1007075"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Low</a:t>
            </a:r>
            <a:endParaRPr sz="2400">
              <a:solidFill>
                <a:schemeClr val="dk1"/>
              </a:solidFill>
              <a:latin typeface="Calibri"/>
              <a:ea typeface="Calibri"/>
              <a:cs typeface="Calibri"/>
              <a:sym typeface="Calibri"/>
            </a:endParaRPr>
          </a:p>
        </p:txBody>
      </p:sp>
      <p:sp>
        <p:nvSpPr>
          <p:cNvPr id="272" name="Google Shape;272;p24"/>
          <p:cNvSpPr/>
          <p:nvPr/>
        </p:nvSpPr>
        <p:spPr>
          <a:xfrm>
            <a:off x="1110189" y="3367013"/>
            <a:ext cx="1007075"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Low</a:t>
            </a:r>
            <a:endParaRPr sz="2400">
              <a:solidFill>
                <a:schemeClr val="dk1"/>
              </a:solidFill>
              <a:latin typeface="Calibri"/>
              <a:ea typeface="Calibri"/>
              <a:cs typeface="Calibri"/>
              <a:sym typeface="Calibri"/>
            </a:endParaRPr>
          </a:p>
        </p:txBody>
      </p:sp>
      <p:sp>
        <p:nvSpPr>
          <p:cNvPr id="273" name="Google Shape;273;p24"/>
          <p:cNvSpPr/>
          <p:nvPr/>
        </p:nvSpPr>
        <p:spPr>
          <a:xfrm>
            <a:off x="7018282" y="3380659"/>
            <a:ext cx="1007075"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Low</a:t>
            </a:r>
            <a:endParaRPr sz="2400">
              <a:solidFill>
                <a:schemeClr val="dk1"/>
              </a:solidFill>
              <a:latin typeface="Calibri"/>
              <a:ea typeface="Calibri"/>
              <a:cs typeface="Calibri"/>
              <a:sym typeface="Calibri"/>
            </a:endParaRPr>
          </a:p>
        </p:txBody>
      </p:sp>
      <p:sp>
        <p:nvSpPr>
          <p:cNvPr id="274" name="Google Shape;274;p24"/>
          <p:cNvSpPr/>
          <p:nvPr/>
        </p:nvSpPr>
        <p:spPr>
          <a:xfrm>
            <a:off x="7488080" y="1626567"/>
            <a:ext cx="1007075"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High</a:t>
            </a:r>
            <a:endParaRPr sz="2400">
              <a:solidFill>
                <a:schemeClr val="dk1"/>
              </a:solidFill>
              <a:latin typeface="Calibri"/>
              <a:ea typeface="Calibri"/>
              <a:cs typeface="Calibri"/>
              <a:sym typeface="Calibri"/>
            </a:endParaRPr>
          </a:p>
        </p:txBody>
      </p:sp>
      <p:sp>
        <p:nvSpPr>
          <p:cNvPr id="275" name="Google Shape;275;p24"/>
          <p:cNvSpPr/>
          <p:nvPr/>
        </p:nvSpPr>
        <p:spPr>
          <a:xfrm>
            <a:off x="10151986" y="3367015"/>
            <a:ext cx="1007075"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High</a:t>
            </a:r>
            <a:endParaRPr sz="2400">
              <a:solidFill>
                <a:schemeClr val="dk1"/>
              </a:solidFill>
              <a:latin typeface="Calibri"/>
              <a:ea typeface="Calibri"/>
              <a:cs typeface="Calibri"/>
              <a:sym typeface="Calibri"/>
            </a:endParaRPr>
          </a:p>
        </p:txBody>
      </p:sp>
      <p:sp>
        <p:nvSpPr>
          <p:cNvPr id="276" name="Google Shape;276;p24"/>
          <p:cNvSpPr/>
          <p:nvPr/>
        </p:nvSpPr>
        <p:spPr>
          <a:xfrm>
            <a:off x="4064531" y="3367014"/>
            <a:ext cx="1007075"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High</a:t>
            </a:r>
            <a:endParaRPr sz="2400">
              <a:solidFill>
                <a:schemeClr val="dk1"/>
              </a:solidFill>
              <a:latin typeface="Calibri"/>
              <a:ea typeface="Calibri"/>
              <a:cs typeface="Calibri"/>
              <a:sym typeface="Calibri"/>
            </a:endParaRPr>
          </a:p>
        </p:txBody>
      </p:sp>
      <p:sp>
        <p:nvSpPr>
          <p:cNvPr id="270" name="Google Shape;270;p24"/>
          <p:cNvSpPr/>
          <p:nvPr/>
        </p:nvSpPr>
        <p:spPr>
          <a:xfrm>
            <a:off x="322782" y="4137253"/>
            <a:ext cx="2581889"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Low/Low Scenario</a:t>
            </a:r>
            <a:endParaRPr sz="2400">
              <a:solidFill>
                <a:schemeClr val="dk1"/>
              </a:solidFill>
              <a:latin typeface="Calibri"/>
              <a:ea typeface="Calibri"/>
              <a:cs typeface="Calibri"/>
              <a:sym typeface="Calibri"/>
            </a:endParaRPr>
          </a:p>
        </p:txBody>
      </p:sp>
      <p:sp>
        <p:nvSpPr>
          <p:cNvPr id="268" name="Google Shape;268;p24"/>
          <p:cNvSpPr/>
          <p:nvPr/>
        </p:nvSpPr>
        <p:spPr>
          <a:xfrm>
            <a:off x="3405511" y="4137253"/>
            <a:ext cx="2581889"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Low/High Scenario</a:t>
            </a:r>
            <a:endParaRPr sz="2400">
              <a:solidFill>
                <a:schemeClr val="dk1"/>
              </a:solidFill>
              <a:latin typeface="Calibri"/>
              <a:ea typeface="Calibri"/>
              <a:cs typeface="Calibri"/>
              <a:sym typeface="Calibri"/>
            </a:endParaRPr>
          </a:p>
        </p:txBody>
      </p:sp>
      <p:sp>
        <p:nvSpPr>
          <p:cNvPr id="266" name="Google Shape;266;p24"/>
          <p:cNvSpPr/>
          <p:nvPr/>
        </p:nvSpPr>
        <p:spPr>
          <a:xfrm>
            <a:off x="6197134" y="4137253"/>
            <a:ext cx="2581889"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High/Low Scenario</a:t>
            </a:r>
            <a:endParaRPr sz="2400">
              <a:solidFill>
                <a:schemeClr val="dk1"/>
              </a:solidFill>
              <a:latin typeface="Calibri"/>
              <a:ea typeface="Calibri"/>
              <a:cs typeface="Calibri"/>
              <a:sym typeface="Calibri"/>
            </a:endParaRPr>
          </a:p>
        </p:txBody>
      </p:sp>
      <p:sp>
        <p:nvSpPr>
          <p:cNvPr id="264" name="Google Shape;264;p24"/>
          <p:cNvSpPr/>
          <p:nvPr/>
        </p:nvSpPr>
        <p:spPr>
          <a:xfrm>
            <a:off x="9364580" y="4116595"/>
            <a:ext cx="2581889" cy="461665"/>
          </a:xfrm>
          <a:prstGeom prst="rect">
            <a:avLst/>
          </a:prstGeom>
          <a:noFill/>
          <a:ln>
            <a:noFill/>
          </a:ln>
        </p:spPr>
        <p:txBody>
          <a:bodyPr spcFirstLastPara="1" wrap="square" lIns="91425" tIns="45700" rIns="91425" bIns="45700" anchor="t" anchorCtr="0">
            <a:spAutoFit/>
          </a:bodyPr>
          <a:lstStyle/>
          <a:p>
            <a:pPr algn="ctr"/>
            <a:r>
              <a:rPr lang="en-US" sz="2400">
                <a:solidFill>
                  <a:schemeClr val="dk1"/>
                </a:solidFill>
                <a:latin typeface="Calibri"/>
                <a:ea typeface="Calibri"/>
                <a:cs typeface="Calibri"/>
                <a:sym typeface="Calibri"/>
              </a:rPr>
              <a:t>High/High Scenario</a:t>
            </a:r>
            <a:endParaRPr sz="24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98140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203"/>
        <p:cNvGrpSpPr/>
        <p:nvPr/>
      </p:nvGrpSpPr>
      <p:grpSpPr>
        <a:xfrm>
          <a:off x="0" y="0"/>
          <a:ext cx="0" cy="0"/>
          <a:chOff x="0" y="0"/>
          <a:chExt cx="0" cy="0"/>
        </a:xfrm>
      </p:grpSpPr>
      <p:graphicFrame>
        <p:nvGraphicFramePr>
          <p:cNvPr id="204" name="Google Shape;204;p6"/>
          <p:cNvGraphicFramePr/>
          <p:nvPr/>
        </p:nvGraphicFramePr>
        <p:xfrm>
          <a:off x="610997" y="1479858"/>
          <a:ext cx="5289575" cy="3698815"/>
        </p:xfrm>
        <a:graphic>
          <a:graphicData uri="http://schemas.openxmlformats.org/drawingml/2006/table">
            <a:tbl>
              <a:tblPr>
                <a:noFill/>
              </a:tblPr>
              <a:tblGrid>
                <a:gridCol w="467875">
                  <a:extLst>
                    <a:ext uri="{9D8B030D-6E8A-4147-A177-3AD203B41FA5}">
                      <a16:colId xmlns:a16="http://schemas.microsoft.com/office/drawing/2014/main" val="20000"/>
                    </a:ext>
                  </a:extLst>
                </a:gridCol>
                <a:gridCol w="2849025">
                  <a:extLst>
                    <a:ext uri="{9D8B030D-6E8A-4147-A177-3AD203B41FA5}">
                      <a16:colId xmlns:a16="http://schemas.microsoft.com/office/drawing/2014/main" val="20001"/>
                    </a:ext>
                  </a:extLst>
                </a:gridCol>
                <a:gridCol w="1972675">
                  <a:extLst>
                    <a:ext uri="{9D8B030D-6E8A-4147-A177-3AD203B41FA5}">
                      <a16:colId xmlns:a16="http://schemas.microsoft.com/office/drawing/2014/main" val="20002"/>
                    </a:ext>
                  </a:extLst>
                </a:gridCol>
              </a:tblGrid>
              <a:tr h="238625">
                <a:tc>
                  <a:txBody>
                    <a:bodyPr/>
                    <a:lstStyle/>
                    <a:p>
                      <a:pPr marL="0" marR="0" lvl="0" indent="0" algn="ctr" rtl="0">
                        <a:lnSpc>
                          <a:spcPct val="100000"/>
                        </a:lnSpc>
                        <a:spcBef>
                          <a:spcPts val="0"/>
                        </a:spcBef>
                        <a:spcAft>
                          <a:spcPts val="0"/>
                        </a:spcAft>
                        <a:buClr>
                          <a:srgbClr val="000000"/>
                        </a:buClr>
                        <a:buSzPts val="2000"/>
                        <a:buFont typeface="Arial"/>
                        <a:buNone/>
                      </a:pPr>
                      <a:r>
                        <a:rPr lang="en-GB" sz="2000" b="1" u="none" strike="noStrike" cap="none"/>
                        <a:t>#</a:t>
                      </a:r>
                      <a:endParaRPr sz="2000" b="1"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b="1" u="none" strike="noStrike" cap="none"/>
                        <a:t>Dataset</a:t>
                      </a:r>
                      <a:endParaRPr sz="2000" b="1"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b="1" u="none" strike="noStrike" cap="none"/>
                        <a:t>Type</a:t>
                      </a:r>
                      <a:endParaRPr sz="2000" b="1"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0"/>
                  </a:ext>
                </a:extLst>
              </a:tr>
              <a:tr h="438000">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1</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Population density &amp; distribution</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Raster</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1"/>
                  </a:ext>
                </a:extLst>
              </a:tr>
              <a:tr h="467900">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2</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Administrative boundaries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Raster </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2"/>
                  </a:ext>
                </a:extLst>
              </a:tr>
              <a:tr h="349575">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3</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Existing grid network</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Line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3"/>
                  </a:ext>
                </a:extLst>
              </a:tr>
              <a:tr h="438000">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4</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Substations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Point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4"/>
                  </a:ext>
                </a:extLst>
              </a:tr>
              <a:tr h="438000">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5</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Power plants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Point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5"/>
                  </a:ext>
                </a:extLst>
              </a:tr>
              <a:tr h="438000">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6</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Mines &amp; Queries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Point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6"/>
                  </a:ext>
                </a:extLst>
              </a:tr>
              <a:tr h="347850">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7</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Roads</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Line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7"/>
                  </a:ext>
                </a:extLst>
              </a:tr>
              <a:tr h="347850">
                <a:tc>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8</a:t>
                      </a:r>
                      <a:endParaRPr sz="16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Planned grid network </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Line shapefile</a:t>
                      </a:r>
                      <a:endParaRPr sz="18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8"/>
                  </a:ext>
                </a:extLst>
              </a:tr>
            </a:tbl>
          </a:graphicData>
        </a:graphic>
      </p:graphicFrame>
      <p:sp>
        <p:nvSpPr>
          <p:cNvPr id="205" name="Google Shape;205;p6"/>
          <p:cNvSpPr txBox="1">
            <a:spLocks noGrp="1"/>
          </p:cNvSpPr>
          <p:nvPr>
            <p:ph type="sldNum" idx="12"/>
          </p:nvPr>
        </p:nvSpPr>
        <p:spPr>
          <a:xfrm>
            <a:off x="9361677" y="6407154"/>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26</a:t>
            </a:fld>
            <a:endParaRPr/>
          </a:p>
        </p:txBody>
      </p:sp>
      <p:graphicFrame>
        <p:nvGraphicFramePr>
          <p:cNvPr id="206" name="Google Shape;206;p6"/>
          <p:cNvGraphicFramePr/>
          <p:nvPr/>
        </p:nvGraphicFramePr>
        <p:xfrm>
          <a:off x="6234758" y="1798419"/>
          <a:ext cx="5272875" cy="3358725"/>
        </p:xfrm>
        <a:graphic>
          <a:graphicData uri="http://schemas.openxmlformats.org/drawingml/2006/table">
            <a:tbl>
              <a:tblPr>
                <a:noFill/>
              </a:tblPr>
              <a:tblGrid>
                <a:gridCol w="466400">
                  <a:extLst>
                    <a:ext uri="{9D8B030D-6E8A-4147-A177-3AD203B41FA5}">
                      <a16:colId xmlns:a16="http://schemas.microsoft.com/office/drawing/2014/main" val="20000"/>
                    </a:ext>
                  </a:extLst>
                </a:gridCol>
                <a:gridCol w="2840025">
                  <a:extLst>
                    <a:ext uri="{9D8B030D-6E8A-4147-A177-3AD203B41FA5}">
                      <a16:colId xmlns:a16="http://schemas.microsoft.com/office/drawing/2014/main" val="20001"/>
                    </a:ext>
                  </a:extLst>
                </a:gridCol>
                <a:gridCol w="1966450">
                  <a:extLst>
                    <a:ext uri="{9D8B030D-6E8A-4147-A177-3AD203B41FA5}">
                      <a16:colId xmlns:a16="http://schemas.microsoft.com/office/drawing/2014/main" val="20002"/>
                    </a:ext>
                  </a:extLst>
                </a:gridCol>
              </a:tblGrid>
              <a:tr h="462175">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9</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Nighttime lights</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0"/>
                  </a:ext>
                </a:extLst>
              </a:tr>
              <a:tr h="406400">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10</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GHI</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1"/>
                  </a:ext>
                </a:extLst>
              </a:tr>
              <a:tr h="402575">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11</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Wind speed</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2"/>
                  </a:ext>
                </a:extLst>
              </a:tr>
              <a:tr h="438650">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12</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Hydro power potential</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Point shapefile</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3"/>
                  </a:ext>
                </a:extLst>
              </a:tr>
              <a:tr h="441475">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13</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Travel time</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4"/>
                  </a:ext>
                </a:extLst>
              </a:tr>
              <a:tr h="428775">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14</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Elevation Map</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5"/>
                  </a:ext>
                </a:extLst>
              </a:tr>
              <a:tr h="363300">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15</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Slope</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6"/>
                  </a:ext>
                </a:extLst>
              </a:tr>
              <a:tr h="415375">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16</a:t>
                      </a:r>
                      <a:endParaRPr sz="18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Land Cover</a:t>
                      </a:r>
                      <a:endParaRPr sz="2000" b="0"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t>Raster</a:t>
                      </a:r>
                      <a:endParaRPr sz="2000" b="0"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7"/>
                  </a:ext>
                </a:extLst>
              </a:tr>
            </a:tbl>
          </a:graphicData>
        </a:graphic>
      </p:graphicFrame>
      <p:graphicFrame>
        <p:nvGraphicFramePr>
          <p:cNvPr id="207" name="Google Shape;207;p6"/>
          <p:cNvGraphicFramePr/>
          <p:nvPr/>
        </p:nvGraphicFramePr>
        <p:xfrm>
          <a:off x="6218048" y="1479858"/>
          <a:ext cx="5289575" cy="313900"/>
        </p:xfrm>
        <a:graphic>
          <a:graphicData uri="http://schemas.openxmlformats.org/drawingml/2006/table">
            <a:tbl>
              <a:tblPr>
                <a:noFill/>
              </a:tblPr>
              <a:tblGrid>
                <a:gridCol w="467875">
                  <a:extLst>
                    <a:ext uri="{9D8B030D-6E8A-4147-A177-3AD203B41FA5}">
                      <a16:colId xmlns:a16="http://schemas.microsoft.com/office/drawing/2014/main" val="20000"/>
                    </a:ext>
                  </a:extLst>
                </a:gridCol>
                <a:gridCol w="2849025">
                  <a:extLst>
                    <a:ext uri="{9D8B030D-6E8A-4147-A177-3AD203B41FA5}">
                      <a16:colId xmlns:a16="http://schemas.microsoft.com/office/drawing/2014/main" val="20001"/>
                    </a:ext>
                  </a:extLst>
                </a:gridCol>
                <a:gridCol w="1972675">
                  <a:extLst>
                    <a:ext uri="{9D8B030D-6E8A-4147-A177-3AD203B41FA5}">
                      <a16:colId xmlns:a16="http://schemas.microsoft.com/office/drawing/2014/main" val="20002"/>
                    </a:ext>
                  </a:extLst>
                </a:gridCol>
              </a:tblGrid>
              <a:tr h="238625">
                <a:tc>
                  <a:txBody>
                    <a:bodyPr/>
                    <a:lstStyle/>
                    <a:p>
                      <a:pPr marL="0" marR="0" lvl="0" indent="0" algn="ctr" rtl="0">
                        <a:lnSpc>
                          <a:spcPct val="100000"/>
                        </a:lnSpc>
                        <a:spcBef>
                          <a:spcPts val="0"/>
                        </a:spcBef>
                        <a:spcAft>
                          <a:spcPts val="0"/>
                        </a:spcAft>
                        <a:buClr>
                          <a:srgbClr val="000000"/>
                        </a:buClr>
                        <a:buSzPts val="2000"/>
                        <a:buFont typeface="Arial"/>
                        <a:buNone/>
                      </a:pPr>
                      <a:r>
                        <a:rPr lang="en-GB" sz="2000" b="1" u="none" strike="noStrike" cap="none"/>
                        <a:t>#</a:t>
                      </a:r>
                      <a:endParaRPr sz="2000" b="1"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b="1" u="none" strike="noStrike" cap="none"/>
                        <a:t>Dataset</a:t>
                      </a:r>
                      <a:endParaRPr sz="2000" b="1" i="0" u="none" strike="noStrike" cap="none">
                        <a:solidFill>
                          <a:srgbClr val="000000"/>
                        </a:solidFill>
                        <a:latin typeface="Garamond"/>
                        <a:ea typeface="Garamond"/>
                        <a:cs typeface="Garamond"/>
                        <a:sym typeface="Garamond"/>
                      </a:endParaRPr>
                    </a:p>
                  </a:txBody>
                  <a:tcPr marL="9100" marR="9100" marT="9100" marB="0" anchor="ct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b="1" u="none" strike="noStrike" cap="none"/>
                        <a:t>Type</a:t>
                      </a:r>
                      <a:endParaRPr sz="2000" b="1" i="0" u="none" strike="noStrike" cap="none">
                        <a:solidFill>
                          <a:srgbClr val="000000"/>
                        </a:solidFill>
                        <a:latin typeface="Garamond"/>
                        <a:ea typeface="Garamond"/>
                        <a:cs typeface="Garamond"/>
                        <a:sym typeface="Garamond"/>
                      </a:endParaRPr>
                    </a:p>
                  </a:txBody>
                  <a:tcPr marL="9100" marR="9100" marT="9100" marB="0" anchor="ctr"/>
                </a:tc>
                <a:extLst>
                  <a:ext uri="{0D108BD9-81ED-4DB2-BD59-A6C34878D82A}">
                    <a16:rowId xmlns:a16="http://schemas.microsoft.com/office/drawing/2014/main" val="10000"/>
                  </a:ext>
                </a:extLst>
              </a:tr>
            </a:tbl>
          </a:graphicData>
        </a:graphic>
      </p:graphicFrame>
      <p:sp>
        <p:nvSpPr>
          <p:cNvPr id="208" name="Google Shape;208;p6"/>
          <p:cNvSpPr txBox="1"/>
          <p:nvPr/>
        </p:nvSpPr>
        <p:spPr>
          <a:xfrm>
            <a:off x="1280097" y="5628712"/>
            <a:ext cx="9587209" cy="784520"/>
          </a:xfrm>
          <a:prstGeom prst="rect">
            <a:avLst/>
          </a:prstGeom>
          <a:noFill/>
          <a:ln>
            <a:noFill/>
          </a:ln>
        </p:spPr>
        <p:txBody>
          <a:bodyPr spcFirstLastPara="1" wrap="square" lIns="91375" tIns="45675" rIns="91375" bIns="45675" anchor="t" anchorCtr="0">
            <a:noAutofit/>
          </a:bodyPr>
          <a:lstStyle/>
          <a:p>
            <a:pPr marL="0" marR="0" lvl="0" indent="0" algn="ctr" rtl="0">
              <a:lnSpc>
                <a:spcPct val="90000"/>
              </a:lnSpc>
              <a:spcBef>
                <a:spcPts val="0"/>
              </a:spcBef>
              <a:spcAft>
                <a:spcPts val="0"/>
              </a:spcAft>
              <a:buClr>
                <a:schemeClr val="dk1"/>
              </a:buClr>
              <a:buSzPts val="2400"/>
              <a:buFont typeface="Arial"/>
              <a:buNone/>
            </a:pPr>
            <a:r>
              <a:rPr lang="en-GB" sz="2400" b="1" i="0" u="none" strike="noStrike" cap="none">
                <a:solidFill>
                  <a:schemeClr val="dk1"/>
                </a:solidFill>
                <a:latin typeface="Calibri"/>
                <a:ea typeface="Calibri"/>
                <a:cs typeface="Calibri"/>
                <a:sym typeface="Calibri"/>
              </a:rPr>
              <a:t>GIS data requirements may vary depending on the objective of the electrification study</a:t>
            </a:r>
            <a:endParaRPr sz="2400" b="1" i="0" u="none" strike="noStrike" cap="none">
              <a:solidFill>
                <a:schemeClr val="dk1"/>
              </a:solidFill>
              <a:latin typeface="Calibri"/>
              <a:ea typeface="Calibri"/>
              <a:cs typeface="Calibri"/>
              <a:sym typeface="Calibri"/>
            </a:endParaRPr>
          </a:p>
        </p:txBody>
      </p:sp>
      <p:sp>
        <p:nvSpPr>
          <p:cNvPr id="209" name="Google Shape;209;p6"/>
          <p:cNvSpPr txBox="1"/>
          <p:nvPr/>
        </p:nvSpPr>
        <p:spPr>
          <a:xfrm>
            <a:off x="1490661" y="405942"/>
            <a:ext cx="8988961" cy="719766"/>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rgbClr val="17375E"/>
              </a:buClr>
              <a:buSzPts val="3600"/>
              <a:buFont typeface="Calibri"/>
              <a:buNone/>
            </a:pPr>
            <a:r>
              <a:rPr lang="en-GB" sz="3600" b="0" i="0" u="none" strike="noStrike" cap="none">
                <a:solidFill>
                  <a:srgbClr val="17375E"/>
                </a:solidFill>
                <a:latin typeface="Calibri"/>
                <a:ea typeface="Calibri"/>
                <a:cs typeface="Calibri"/>
                <a:sym typeface="Calibri"/>
              </a:rPr>
              <a:t>I. GIS based energy-related data</a:t>
            </a:r>
            <a:endParaRPr sz="3600" b="0" i="0" u="none" strike="noStrike" cap="none">
              <a:solidFill>
                <a:srgbClr val="17375E"/>
              </a:solidFill>
              <a:latin typeface="Calibri"/>
              <a:ea typeface="Calibri"/>
              <a:cs typeface="Calibri"/>
              <a:sym typeface="Calibri"/>
            </a:endParaRPr>
          </a:p>
        </p:txBody>
      </p:sp>
    </p:spTree>
    <p:extLst>
      <p:ext uri="{BB962C8B-B14F-4D97-AF65-F5344CB8AC3E}">
        <p14:creationId xmlns:p14="http://schemas.microsoft.com/office/powerpoint/2010/main" val="3072860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Shape 236"/>
        <p:cNvGrpSpPr/>
        <p:nvPr/>
      </p:nvGrpSpPr>
      <p:grpSpPr>
        <a:xfrm>
          <a:off x="0" y="0"/>
          <a:ext cx="0" cy="0"/>
          <a:chOff x="0" y="0"/>
          <a:chExt cx="0" cy="0"/>
        </a:xfrm>
      </p:grpSpPr>
      <p:sp>
        <p:nvSpPr>
          <p:cNvPr id="237" name="Google Shape;237;p9"/>
          <p:cNvSpPr txBox="1">
            <a:spLocks noGrp="1"/>
          </p:cNvSpPr>
          <p:nvPr>
            <p:ph type="title"/>
          </p:nvPr>
        </p:nvSpPr>
        <p:spPr>
          <a:xfrm>
            <a:off x="838200" y="440365"/>
            <a:ext cx="10515600" cy="727725"/>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Calibrating and projecting the population</a:t>
            </a:r>
            <a:endParaRPr sz="3600">
              <a:solidFill>
                <a:srgbClr val="17375E"/>
              </a:solidFill>
            </a:endParaRPr>
          </a:p>
        </p:txBody>
      </p:sp>
      <p:sp>
        <p:nvSpPr>
          <p:cNvPr id="238" name="Google Shape;238;p9"/>
          <p:cNvSpPr txBox="1">
            <a:spLocks noGrp="1"/>
          </p:cNvSpPr>
          <p:nvPr>
            <p:ph type="body" idx="1"/>
          </p:nvPr>
        </p:nvSpPr>
        <p:spPr>
          <a:xfrm>
            <a:off x="141263" y="1311067"/>
            <a:ext cx="5385300" cy="5418300"/>
          </a:xfrm>
          <a:prstGeom prst="rect">
            <a:avLst/>
          </a:prstGeom>
          <a:noFill/>
          <a:ln>
            <a:noFill/>
          </a:ln>
        </p:spPr>
        <p:txBody>
          <a:bodyPr spcFirstLastPara="1" wrap="square" lIns="91425" tIns="45700" rIns="91425" bIns="45700" anchor="t" anchorCtr="0">
            <a:noAutofit/>
          </a:bodyPr>
          <a:lstStyle/>
          <a:p>
            <a:pPr marL="228600" lvl="0" indent="-209550" algn="l" rtl="0">
              <a:lnSpc>
                <a:spcPct val="90000"/>
              </a:lnSpc>
              <a:spcBef>
                <a:spcPts val="0"/>
              </a:spcBef>
              <a:spcAft>
                <a:spcPts val="0"/>
              </a:spcAft>
              <a:buClr>
                <a:schemeClr val="dk1"/>
              </a:buClr>
              <a:buSzPts val="2500"/>
              <a:buChar char="•"/>
            </a:pPr>
            <a:r>
              <a:rPr lang="en-GB" sz="2500"/>
              <a:t>GIS data is used to find the spatial distribution of population</a:t>
            </a:r>
            <a:endParaRPr sz="2500"/>
          </a:p>
          <a:p>
            <a:pPr marL="228600" lvl="0" indent="-209550" algn="l" rtl="0">
              <a:lnSpc>
                <a:spcPct val="90000"/>
              </a:lnSpc>
              <a:spcBef>
                <a:spcPts val="1000"/>
              </a:spcBef>
              <a:spcAft>
                <a:spcPts val="0"/>
              </a:spcAft>
              <a:buClr>
                <a:schemeClr val="dk1"/>
              </a:buClr>
              <a:buSzPts val="2500"/>
              <a:buChar char="•"/>
            </a:pPr>
            <a:r>
              <a:rPr lang="en-GB" sz="2500"/>
              <a:t>The population is calibrated to match official statistics in the base year</a:t>
            </a:r>
            <a:endParaRPr sz="2500"/>
          </a:p>
          <a:p>
            <a:pPr marL="228600" lvl="0" indent="-209550" algn="l" rtl="0">
              <a:lnSpc>
                <a:spcPct val="90000"/>
              </a:lnSpc>
              <a:spcBef>
                <a:spcPts val="1000"/>
              </a:spcBef>
              <a:spcAft>
                <a:spcPts val="0"/>
              </a:spcAft>
              <a:buClr>
                <a:schemeClr val="dk1"/>
              </a:buClr>
              <a:buSzPts val="2500"/>
              <a:buChar char="•"/>
            </a:pPr>
            <a:r>
              <a:rPr lang="en-GB" sz="2500"/>
              <a:t>Further, the population is divided between urban and rural settlements based on population density to match official statistics</a:t>
            </a:r>
            <a:endParaRPr sz="2500"/>
          </a:p>
          <a:p>
            <a:pPr marL="228600" lvl="0" indent="-209550" algn="l" rtl="0">
              <a:lnSpc>
                <a:spcPct val="90000"/>
              </a:lnSpc>
              <a:spcBef>
                <a:spcPts val="1000"/>
              </a:spcBef>
              <a:spcAft>
                <a:spcPts val="0"/>
              </a:spcAft>
              <a:buClr>
                <a:schemeClr val="dk1"/>
              </a:buClr>
              <a:buSzPts val="2500"/>
              <a:buChar char="•"/>
            </a:pPr>
            <a:r>
              <a:rPr lang="en-GB" sz="2500"/>
              <a:t>Finally the population is projected until the final year of the analysis based on projected urban and rural growth rates</a:t>
            </a:r>
            <a:endParaRPr sz="2500"/>
          </a:p>
        </p:txBody>
      </p:sp>
      <p:graphicFrame>
        <p:nvGraphicFramePr>
          <p:cNvPr id="239" name="Google Shape;239;p9"/>
          <p:cNvGraphicFramePr/>
          <p:nvPr/>
        </p:nvGraphicFramePr>
        <p:xfrm>
          <a:off x="5773003" y="1825625"/>
          <a:ext cx="6103700" cy="4389200"/>
        </p:xfrm>
        <a:graphic>
          <a:graphicData uri="http://schemas.openxmlformats.org/drawingml/2006/table">
            <a:tbl>
              <a:tblPr firstRow="1" bandRow="1">
                <a:noFill/>
              </a:tblPr>
              <a:tblGrid>
                <a:gridCol w="4162575">
                  <a:extLst>
                    <a:ext uri="{9D8B030D-6E8A-4147-A177-3AD203B41FA5}">
                      <a16:colId xmlns:a16="http://schemas.microsoft.com/office/drawing/2014/main" val="20000"/>
                    </a:ext>
                  </a:extLst>
                </a:gridCol>
                <a:gridCol w="1941125">
                  <a:extLst>
                    <a:ext uri="{9D8B030D-6E8A-4147-A177-3AD203B41FA5}">
                      <a16:colId xmlns:a16="http://schemas.microsoft.com/office/drawing/2014/main" val="20001"/>
                    </a:ext>
                  </a:extLst>
                </a:gridCol>
              </a:tblGrid>
              <a:tr h="3708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Social inputs</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Example: Madagascar</a:t>
                      </a:r>
                      <a:endParaRPr sz="2000" u="none" strike="noStrike" cap="none"/>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Population in start year (e.g. 2015)</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24.2 million</a:t>
                      </a:r>
                      <a:endParaRPr sz="2000" u="none" strike="noStrike" cap="none"/>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Population in end year (e.g. 2030)</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36.0 million</a:t>
                      </a:r>
                      <a:endParaRPr sz="2000" u="none" strike="noStrike" cap="none"/>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Urban share in start year (e.g. 2015)</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35.1 %</a:t>
                      </a:r>
                      <a:endParaRPr sz="2000" u="none" strike="noStrike" cap="none"/>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Urban share in end year (e.g. 2030)</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44.3 %</a:t>
                      </a:r>
                      <a:endParaRPr sz="2000" u="none" strike="noStrike" cap="none"/>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Urban household size (people/household)</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3.7</a:t>
                      </a:r>
                      <a:endParaRPr sz="2000" u="none" strike="noStrike" cap="none"/>
                    </a:p>
                  </a:txBody>
                  <a:tcPr marL="91450" marR="91450" marT="45725" marB="45725"/>
                </a:tc>
                <a:extLst>
                  <a:ext uri="{0D108BD9-81ED-4DB2-BD59-A6C34878D82A}">
                    <a16:rowId xmlns:a16="http://schemas.microsoft.com/office/drawing/2014/main" val="10005"/>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Rural household size (people/household)</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4.4</a:t>
                      </a:r>
                      <a:endParaRPr sz="1400" u="none" strike="noStrike" cap="none"/>
                    </a:p>
                  </a:txBody>
                  <a:tcPr marL="91450" marR="91450" marT="45725" marB="45725"/>
                </a:tc>
                <a:extLst>
                  <a:ext uri="{0D108BD9-81ED-4DB2-BD59-A6C34878D82A}">
                    <a16:rowId xmlns:a16="http://schemas.microsoft.com/office/drawing/2014/main" val="10006"/>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Electricity access in start year (e.g. 2015)</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15 %</a:t>
                      </a:r>
                      <a:endParaRPr sz="1400" u="none" strike="noStrike" cap="none"/>
                    </a:p>
                  </a:txBody>
                  <a:tcPr marL="91450" marR="91450" marT="45725" marB="45725"/>
                </a:tc>
                <a:extLst>
                  <a:ext uri="{0D108BD9-81ED-4DB2-BD59-A6C34878D82A}">
                    <a16:rowId xmlns:a16="http://schemas.microsoft.com/office/drawing/2014/main" val="10007"/>
                  </a:ext>
                </a:extLst>
              </a:tr>
            </a:tbl>
          </a:graphicData>
        </a:graphic>
      </p:graphicFrame>
      <p:sp>
        <p:nvSpPr>
          <p:cNvPr id="240" name="Google Shape;24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27</a:t>
            </a:fld>
            <a:endParaRPr/>
          </a:p>
        </p:txBody>
      </p:sp>
    </p:spTree>
    <p:extLst>
      <p:ext uri="{BB962C8B-B14F-4D97-AF65-F5344CB8AC3E}">
        <p14:creationId xmlns:p14="http://schemas.microsoft.com/office/powerpoint/2010/main" val="27741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17"/>
          <p:cNvSpPr/>
          <p:nvPr/>
        </p:nvSpPr>
        <p:spPr>
          <a:xfrm>
            <a:off x="0" y="423310"/>
            <a:ext cx="12192000" cy="695438"/>
          </a:xfrm>
          <a:prstGeom prst="rect">
            <a:avLst/>
          </a:prstGeom>
          <a:solidFill>
            <a:srgbClr val="8EB4E3"/>
          </a:solidFill>
          <a:ln w="9525" cap="flat" cmpd="sng">
            <a:solidFill>
              <a:srgbClr val="558ED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3" name="Google Shape;313;p17"/>
          <p:cNvSpPr txBox="1">
            <a:spLocks noGrp="1"/>
          </p:cNvSpPr>
          <p:nvPr>
            <p:ph type="title"/>
          </p:nvPr>
        </p:nvSpPr>
        <p:spPr>
          <a:xfrm>
            <a:off x="838200" y="501797"/>
            <a:ext cx="10515600" cy="6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LCOE example</a:t>
            </a:r>
            <a:endParaRPr sz="3600">
              <a:solidFill>
                <a:srgbClr val="17375E"/>
              </a:solidFill>
            </a:endParaRPr>
          </a:p>
        </p:txBody>
      </p:sp>
      <p:sp>
        <p:nvSpPr>
          <p:cNvPr id="314" name="Google Shape;314;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2800"/>
              <a:buChar char="•"/>
            </a:pPr>
            <a:r>
              <a:rPr lang="en-GB"/>
              <a:t>Consider a small PV system designed to deliver enough electricity to power a few light-bulbs during-night time</a:t>
            </a:r>
            <a:endParaRPr/>
          </a:p>
          <a:p>
            <a:pPr marL="228600" lvl="0" indent="-228600" algn="l" rtl="0">
              <a:lnSpc>
                <a:spcPct val="90000"/>
              </a:lnSpc>
              <a:spcBef>
                <a:spcPts val="1000"/>
              </a:spcBef>
              <a:spcAft>
                <a:spcPts val="0"/>
              </a:spcAft>
              <a:buClr>
                <a:schemeClr val="dk1"/>
              </a:buClr>
              <a:buSzPts val="2800"/>
              <a:buChar char="•"/>
            </a:pPr>
            <a:r>
              <a:rPr lang="en-GB"/>
              <a:t>System size: 17 W</a:t>
            </a:r>
            <a:endParaRPr/>
          </a:p>
          <a:p>
            <a:pPr marL="228600" lvl="0" indent="-228600" algn="l" rtl="0">
              <a:lnSpc>
                <a:spcPct val="90000"/>
              </a:lnSpc>
              <a:spcBef>
                <a:spcPts val="1000"/>
              </a:spcBef>
              <a:spcAft>
                <a:spcPts val="0"/>
              </a:spcAft>
              <a:buClr>
                <a:schemeClr val="dk1"/>
              </a:buClr>
              <a:buSzPts val="2800"/>
              <a:buChar char="•"/>
            </a:pPr>
            <a:r>
              <a:rPr lang="en-GB"/>
              <a:t>Investment cost for 17 W system: 130 USD</a:t>
            </a:r>
            <a:endParaRPr/>
          </a:p>
          <a:p>
            <a:pPr marL="228600" lvl="0" indent="-228600" algn="l" rtl="0">
              <a:lnSpc>
                <a:spcPct val="90000"/>
              </a:lnSpc>
              <a:spcBef>
                <a:spcPts val="1000"/>
              </a:spcBef>
              <a:spcAft>
                <a:spcPts val="0"/>
              </a:spcAft>
              <a:buClr>
                <a:schemeClr val="dk1"/>
              </a:buClr>
              <a:buSzPts val="2800"/>
              <a:buChar char="•"/>
            </a:pPr>
            <a:r>
              <a:rPr lang="en-GB"/>
              <a:t>Annual energy generation: 35 kWh</a:t>
            </a:r>
            <a:endParaRPr/>
          </a:p>
          <a:p>
            <a:pPr marL="228600" lvl="0" indent="-228600" algn="l" rtl="0">
              <a:lnSpc>
                <a:spcPct val="90000"/>
              </a:lnSpc>
              <a:spcBef>
                <a:spcPts val="1000"/>
              </a:spcBef>
              <a:spcAft>
                <a:spcPts val="0"/>
              </a:spcAft>
              <a:buClr>
                <a:schemeClr val="dk1"/>
              </a:buClr>
              <a:buSzPts val="2800"/>
              <a:buChar char="•"/>
            </a:pPr>
            <a:r>
              <a:rPr lang="en-GB"/>
              <a:t>Operation &amp; Maintenance cost: 2 USD/year</a:t>
            </a:r>
            <a:endParaRPr/>
          </a:p>
          <a:p>
            <a:pPr marL="228600" lvl="0" indent="-228600" algn="l" rtl="0">
              <a:lnSpc>
                <a:spcPct val="90000"/>
              </a:lnSpc>
              <a:spcBef>
                <a:spcPts val="1000"/>
              </a:spcBef>
              <a:spcAft>
                <a:spcPts val="0"/>
              </a:spcAft>
              <a:buClr>
                <a:schemeClr val="dk1"/>
              </a:buClr>
              <a:buSzPts val="2800"/>
              <a:buChar char="•"/>
            </a:pPr>
            <a:r>
              <a:rPr lang="en-GB"/>
              <a:t>Fuel cost: 0</a:t>
            </a:r>
            <a:endParaRPr/>
          </a:p>
          <a:p>
            <a:pPr marL="228600" lvl="0" indent="-228600" algn="l" rtl="0">
              <a:lnSpc>
                <a:spcPct val="90000"/>
              </a:lnSpc>
              <a:spcBef>
                <a:spcPts val="1000"/>
              </a:spcBef>
              <a:spcAft>
                <a:spcPts val="0"/>
              </a:spcAft>
              <a:buClr>
                <a:schemeClr val="dk1"/>
              </a:buClr>
              <a:buSzPts val="2800"/>
              <a:buChar char="•"/>
            </a:pPr>
            <a:r>
              <a:rPr lang="en-GB"/>
              <a:t>Discount rate: 10 %</a:t>
            </a:r>
            <a:endParaRPr/>
          </a:p>
          <a:p>
            <a:pPr marL="228600" lvl="0" indent="-228600" algn="l" rtl="0">
              <a:lnSpc>
                <a:spcPct val="90000"/>
              </a:lnSpc>
              <a:spcBef>
                <a:spcPts val="1000"/>
              </a:spcBef>
              <a:spcAft>
                <a:spcPts val="0"/>
              </a:spcAft>
              <a:buClr>
                <a:schemeClr val="dk1"/>
              </a:buClr>
              <a:buSzPts val="2800"/>
              <a:buChar char="•"/>
            </a:pPr>
            <a:r>
              <a:rPr lang="en-GB"/>
              <a:t>System life: 20 years</a:t>
            </a:r>
            <a:endParaRPr/>
          </a:p>
          <a:p>
            <a:pPr marL="228600" lvl="0" indent="-50800" algn="l" rtl="0">
              <a:lnSpc>
                <a:spcPct val="90000"/>
              </a:lnSpc>
              <a:spcBef>
                <a:spcPts val="1000"/>
              </a:spcBef>
              <a:spcAft>
                <a:spcPts val="0"/>
              </a:spcAft>
              <a:buClr>
                <a:schemeClr val="dk1"/>
              </a:buClr>
              <a:buSzPts val="2800"/>
              <a:buNone/>
            </a:pPr>
            <a:endParaRPr/>
          </a:p>
        </p:txBody>
      </p:sp>
      <p:sp>
        <p:nvSpPr>
          <p:cNvPr id="315" name="Google Shape;315;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28</a:t>
            </a:fld>
            <a:endParaRPr/>
          </a:p>
        </p:txBody>
      </p:sp>
    </p:spTree>
    <p:extLst>
      <p:ext uri="{BB962C8B-B14F-4D97-AF65-F5344CB8AC3E}">
        <p14:creationId xmlns:p14="http://schemas.microsoft.com/office/powerpoint/2010/main" val="38855061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29</a:t>
            </a:fld>
            <a:endParaRPr/>
          </a:p>
        </p:txBody>
      </p:sp>
      <p:sp>
        <p:nvSpPr>
          <p:cNvPr id="321" name="Google Shape;321;p18"/>
          <p:cNvSpPr/>
          <p:nvPr/>
        </p:nvSpPr>
        <p:spPr>
          <a:xfrm>
            <a:off x="7356363" y="1104940"/>
            <a:ext cx="4464198" cy="2167046"/>
          </a:xfrm>
          <a:prstGeom prst="rect">
            <a:avLst/>
          </a:prstGeom>
          <a:noFill/>
          <a:ln w="12700" cap="flat" cmpd="sng">
            <a:solidFill>
              <a:srgbClr val="93895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2" name="Google Shape;322;p18"/>
          <p:cNvSpPr/>
          <p:nvPr/>
        </p:nvSpPr>
        <p:spPr>
          <a:xfrm>
            <a:off x="7260826" y="1454512"/>
            <a:ext cx="4346369" cy="1467902"/>
          </a:xfrm>
          <a:prstGeom prst="rect">
            <a:avLst/>
          </a:pr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23" name="Google Shape;323;p18"/>
          <p:cNvSpPr/>
          <p:nvPr/>
        </p:nvSpPr>
        <p:spPr>
          <a:xfrm>
            <a:off x="1080665" y="4186572"/>
            <a:ext cx="5715920" cy="2482474"/>
          </a:xfrm>
          <a:prstGeom prst="rect">
            <a:avLst/>
          </a:prstGeom>
          <a:blipFill rotWithShape="1">
            <a:blip r:embed="rId4">
              <a:alphaModFix/>
            </a:blip>
            <a:stretch>
              <a:fillRect l="-3195" t="-368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24" name="Google Shape;324;p18"/>
          <p:cNvSpPr/>
          <p:nvPr/>
        </p:nvSpPr>
        <p:spPr>
          <a:xfrm>
            <a:off x="1233063" y="1702785"/>
            <a:ext cx="5413397" cy="2443746"/>
          </a:xfrm>
          <a:prstGeom prst="rect">
            <a:avLst/>
          </a:prstGeom>
          <a:blipFill rotWithShape="1">
            <a:blip r:embed="rId5">
              <a:alphaModFix/>
            </a:blip>
            <a:stretch>
              <a:fillRect l="-3375" t="-373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25" name="Google Shape;325;p18"/>
          <p:cNvSpPr/>
          <p:nvPr/>
        </p:nvSpPr>
        <p:spPr>
          <a:xfrm>
            <a:off x="8557146" y="1310185"/>
            <a:ext cx="3050049" cy="86463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6" name="Google Shape;326;p18"/>
          <p:cNvSpPr/>
          <p:nvPr/>
        </p:nvSpPr>
        <p:spPr>
          <a:xfrm>
            <a:off x="8557145" y="2229407"/>
            <a:ext cx="3050049" cy="864630"/>
          </a:xfrm>
          <a:prstGeom prst="rect">
            <a:avLst/>
          </a:prstGeom>
          <a:noFill/>
          <a:ln w="28575"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7" name="Google Shape;327;p18"/>
          <p:cNvSpPr/>
          <p:nvPr/>
        </p:nvSpPr>
        <p:spPr>
          <a:xfrm>
            <a:off x="982638" y="1702786"/>
            <a:ext cx="5663822" cy="215953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8" name="Google Shape;328;p18"/>
          <p:cNvSpPr/>
          <p:nvPr/>
        </p:nvSpPr>
        <p:spPr>
          <a:xfrm>
            <a:off x="982638" y="4186573"/>
            <a:ext cx="5663821" cy="2173284"/>
          </a:xfrm>
          <a:prstGeom prst="rect">
            <a:avLst/>
          </a:prstGeom>
          <a:noFill/>
          <a:ln w="28575"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18"/>
          <p:cNvSpPr txBox="1">
            <a:spLocks noGrp="1"/>
          </p:cNvSpPr>
          <p:nvPr>
            <p:ph type="title"/>
          </p:nvPr>
        </p:nvSpPr>
        <p:spPr>
          <a:xfrm>
            <a:off x="838200" y="365126"/>
            <a:ext cx="10515600" cy="57220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LCOE example – Year 0</a:t>
            </a:r>
            <a:endParaRPr sz="3600">
              <a:solidFill>
                <a:srgbClr val="17375E"/>
              </a:solidFill>
            </a:endParaRPr>
          </a:p>
        </p:txBody>
      </p:sp>
    </p:spTree>
    <p:extLst>
      <p:ext uri="{BB962C8B-B14F-4D97-AF65-F5344CB8AC3E}">
        <p14:creationId xmlns:p14="http://schemas.microsoft.com/office/powerpoint/2010/main" val="2139892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a:extLst>
              <a:ext uri="{FF2B5EF4-FFF2-40B4-BE49-F238E27FC236}">
                <a16:creationId xmlns:a16="http://schemas.microsoft.com/office/drawing/2014/main" id="{EAAC53F4-37ED-4EFF-9731-D4D4971EB3AD}"/>
              </a:ext>
            </a:extLst>
          </p:cNvPr>
          <p:cNvSpPr txBox="1">
            <a:spLocks/>
          </p:cNvSpPr>
          <p:nvPr/>
        </p:nvSpPr>
        <p:spPr>
          <a:xfrm>
            <a:off x="1593880" y="52001"/>
            <a:ext cx="9143057" cy="80556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t>Basic GIS </a:t>
            </a:r>
            <a:r>
              <a:rPr lang="en-GB" sz="4400" dirty="0" smtClean="0"/>
              <a:t>concepts</a:t>
            </a:r>
            <a:endParaRPr lang="en-GB" sz="4400" dirty="0"/>
          </a:p>
        </p:txBody>
      </p:sp>
      <p:sp>
        <p:nvSpPr>
          <p:cNvPr id="3" name="Content Placeholder 6">
            <a:extLst>
              <a:ext uri="{FF2B5EF4-FFF2-40B4-BE49-F238E27FC236}">
                <a16:creationId xmlns:a16="http://schemas.microsoft.com/office/drawing/2014/main" id="{D1326B78-94E0-4D5D-99E1-F8855DF71847}"/>
              </a:ext>
            </a:extLst>
          </p:cNvPr>
          <p:cNvSpPr txBox="1">
            <a:spLocks/>
          </p:cNvSpPr>
          <p:nvPr/>
        </p:nvSpPr>
        <p:spPr>
          <a:xfrm>
            <a:off x="3216926" y="790437"/>
            <a:ext cx="6422834" cy="48073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Aft>
                <a:spcPts val="600"/>
              </a:spcAft>
            </a:pPr>
            <a:r>
              <a:rPr lang="en-GB" dirty="0"/>
              <a:t>Ellipsoid, Datum &amp; Geographic Coordinate System</a:t>
            </a:r>
          </a:p>
        </p:txBody>
      </p:sp>
      <p:sp>
        <p:nvSpPr>
          <p:cNvPr id="5" name="Platshållare för text 4">
            <a:extLst>
              <a:ext uri="{FF2B5EF4-FFF2-40B4-BE49-F238E27FC236}">
                <a16:creationId xmlns:a16="http://schemas.microsoft.com/office/drawing/2014/main" id="{1F6B2D73-2279-455C-9960-A899391AC0CE}"/>
              </a:ext>
            </a:extLst>
          </p:cNvPr>
          <p:cNvSpPr>
            <a:spLocks noGrp="1"/>
          </p:cNvSpPr>
          <p:nvPr>
            <p:ph type="body" idx="1"/>
          </p:nvPr>
        </p:nvSpPr>
        <p:spPr>
          <a:xfrm>
            <a:off x="831850" y="1713699"/>
            <a:ext cx="10515600" cy="4608724"/>
          </a:xfrm>
        </p:spPr>
        <p:txBody>
          <a:bodyPr>
            <a:normAutofit/>
          </a:bodyPr>
          <a:lstStyle/>
          <a:p>
            <a:pPr marL="342900" indent="-342900">
              <a:buFont typeface="Arial" panose="020B0604020202020204" pitchFamily="34" charset="0"/>
              <a:buChar char="•"/>
            </a:pPr>
            <a:r>
              <a:rPr lang="en-GB" sz="2200" dirty="0" smtClean="0">
                <a:solidFill>
                  <a:srgbClr val="222222"/>
                </a:solidFill>
              </a:rPr>
              <a:t>There is always distortion</a:t>
            </a:r>
          </a:p>
          <a:p>
            <a:pPr marL="800100" lvl="1" indent="-342900">
              <a:buFont typeface="Arial" panose="020B0604020202020204" pitchFamily="34" charset="0"/>
              <a:buChar char="•"/>
            </a:pPr>
            <a:r>
              <a:rPr lang="en-GB" sz="2200" dirty="0" smtClean="0">
                <a:solidFill>
                  <a:srgbClr val="222222"/>
                </a:solidFill>
              </a:rPr>
              <a:t>Area</a:t>
            </a:r>
          </a:p>
          <a:p>
            <a:pPr marL="800100" lvl="1" indent="-342900">
              <a:buFont typeface="Arial" panose="020B0604020202020204" pitchFamily="34" charset="0"/>
              <a:buChar char="•"/>
            </a:pPr>
            <a:r>
              <a:rPr lang="en-GB" sz="2200" dirty="0" smtClean="0">
                <a:solidFill>
                  <a:srgbClr val="222222"/>
                </a:solidFill>
              </a:rPr>
              <a:t>Scale</a:t>
            </a:r>
          </a:p>
          <a:p>
            <a:pPr marL="800100" lvl="1" indent="-342900">
              <a:buFont typeface="Arial" panose="020B0604020202020204" pitchFamily="34" charset="0"/>
              <a:buChar char="•"/>
            </a:pPr>
            <a:r>
              <a:rPr lang="en-GB" sz="2200" dirty="0" smtClean="0">
                <a:solidFill>
                  <a:srgbClr val="222222"/>
                </a:solidFill>
              </a:rPr>
              <a:t>Direction</a:t>
            </a:r>
          </a:p>
          <a:p>
            <a:pPr marL="800100" lvl="1" indent="-342900">
              <a:buFont typeface="Arial" panose="020B0604020202020204" pitchFamily="34" charset="0"/>
              <a:buChar char="•"/>
            </a:pPr>
            <a:r>
              <a:rPr lang="en-GB" sz="2200" dirty="0" smtClean="0">
                <a:solidFill>
                  <a:srgbClr val="222222"/>
                </a:solidFill>
              </a:rPr>
              <a:t>Shape</a:t>
            </a:r>
          </a:p>
          <a:p>
            <a:pPr lvl="3"/>
            <a:endParaRPr lang="en-GB" sz="2200" dirty="0" smtClean="0">
              <a:solidFill>
                <a:srgbClr val="222222"/>
              </a:solidFill>
            </a:endParaRPr>
          </a:p>
          <a:p>
            <a:pPr marL="342900" indent="-342900">
              <a:buFont typeface="Arial" panose="020B0604020202020204" pitchFamily="34" charset="0"/>
              <a:buChar char="•"/>
            </a:pPr>
            <a:r>
              <a:rPr lang="en-GB" sz="2200" dirty="0" smtClean="0">
                <a:solidFill>
                  <a:srgbClr val="222222"/>
                </a:solidFill>
              </a:rPr>
              <a:t>Map projections</a:t>
            </a:r>
          </a:p>
          <a:p>
            <a:pPr marL="800100" lvl="1" indent="-342900">
              <a:buFont typeface="Arial" panose="020B0604020202020204" pitchFamily="34" charset="0"/>
              <a:buChar char="•"/>
            </a:pPr>
            <a:r>
              <a:rPr lang="en-GB" sz="2200" dirty="0" smtClean="0">
                <a:solidFill>
                  <a:srgbClr val="222222"/>
                </a:solidFill>
              </a:rPr>
              <a:t>Cylindrical projections</a:t>
            </a:r>
          </a:p>
          <a:p>
            <a:pPr marL="800100" lvl="1" indent="-342900">
              <a:buFont typeface="Arial" panose="020B0604020202020204" pitchFamily="34" charset="0"/>
              <a:buChar char="•"/>
            </a:pPr>
            <a:r>
              <a:rPr lang="en-GB" sz="2200" dirty="0" smtClean="0">
                <a:solidFill>
                  <a:srgbClr val="222222"/>
                </a:solidFill>
              </a:rPr>
              <a:t>Conical projections</a:t>
            </a:r>
          </a:p>
          <a:p>
            <a:pPr marL="800100" lvl="1" indent="-342900">
              <a:buFont typeface="Arial" panose="020B0604020202020204" pitchFamily="34" charset="0"/>
              <a:buChar char="•"/>
            </a:pPr>
            <a:r>
              <a:rPr lang="en-GB" sz="2200" dirty="0" smtClean="0">
                <a:solidFill>
                  <a:srgbClr val="222222"/>
                </a:solidFill>
              </a:rPr>
              <a:t>Planar projections</a:t>
            </a:r>
          </a:p>
          <a:p>
            <a:pPr lvl="1"/>
            <a:endParaRPr lang="en-GB" sz="2200" dirty="0" smtClean="0">
              <a:solidFill>
                <a:srgbClr val="222222"/>
              </a:solidFill>
            </a:endParaRPr>
          </a:p>
          <a:p>
            <a:pPr marL="342900" indent="-342900">
              <a:buFont typeface="Arial" panose="020B0604020202020204" pitchFamily="34" charset="0"/>
              <a:buChar char="•"/>
            </a:pPr>
            <a:endParaRPr lang="en-GB" dirty="0" smtClean="0"/>
          </a:p>
          <a:p>
            <a:pPr marL="1714500" lvl="3" indent="-342900">
              <a:buFont typeface="Arial" panose="020B0604020202020204" pitchFamily="34" charset="0"/>
              <a:buChar char="•"/>
            </a:pPr>
            <a:endParaRPr lang="en-GB" dirty="0" smtClean="0"/>
          </a:p>
          <a:p>
            <a:pPr marL="1714500" lvl="3" indent="-342900">
              <a:buFont typeface="Arial" panose="020B0604020202020204" pitchFamily="34" charset="0"/>
              <a:buChar char="•"/>
            </a:pPr>
            <a:endParaRPr lang="en-GB" dirty="0" smtClean="0"/>
          </a:p>
          <a:p>
            <a:pPr lvl="3"/>
            <a:endParaRPr lang="en-GB" dirty="0" smtClean="0"/>
          </a:p>
          <a:p>
            <a:pPr lvl="3"/>
            <a:endParaRPr lang="en-GB" dirty="0" smtClean="0"/>
          </a:p>
          <a:p>
            <a:pPr lvl="3"/>
            <a:endParaRPr lang="en-GB" dirty="0"/>
          </a:p>
        </p:txBody>
      </p:sp>
      <p:sp>
        <p:nvSpPr>
          <p:cNvPr id="8" name="textruta 7">
            <a:extLst>
              <a:ext uri="{FF2B5EF4-FFF2-40B4-BE49-F238E27FC236}">
                <a16:creationId xmlns:a16="http://schemas.microsoft.com/office/drawing/2014/main" id="{DF2DFD28-A6CB-4606-886C-B6E801199075}"/>
              </a:ext>
            </a:extLst>
          </p:cNvPr>
          <p:cNvSpPr txBox="1"/>
          <p:nvPr/>
        </p:nvSpPr>
        <p:spPr>
          <a:xfrm>
            <a:off x="9798838" y="2287214"/>
            <a:ext cx="875000" cy="369332"/>
          </a:xfrm>
          <a:prstGeom prst="rect">
            <a:avLst/>
          </a:prstGeom>
          <a:noFill/>
        </p:spPr>
        <p:txBody>
          <a:bodyPr wrap="square" rtlCol="0">
            <a:spAutoFit/>
          </a:bodyPr>
          <a:lstStyle/>
          <a:p>
            <a:r>
              <a:rPr lang="sv-SE" dirty="0"/>
              <a:t>WGS84</a:t>
            </a:r>
          </a:p>
        </p:txBody>
      </p:sp>
      <p:sp>
        <p:nvSpPr>
          <p:cNvPr id="9" name="textruta 8">
            <a:extLst>
              <a:ext uri="{FF2B5EF4-FFF2-40B4-BE49-F238E27FC236}">
                <a16:creationId xmlns:a16="http://schemas.microsoft.com/office/drawing/2014/main" id="{09E96604-802D-459F-854A-AD279B5947B5}"/>
              </a:ext>
            </a:extLst>
          </p:cNvPr>
          <p:cNvSpPr txBox="1"/>
          <p:nvPr/>
        </p:nvSpPr>
        <p:spPr>
          <a:xfrm>
            <a:off x="9456619" y="5308315"/>
            <a:ext cx="2464421" cy="369332"/>
          </a:xfrm>
          <a:prstGeom prst="rect">
            <a:avLst/>
          </a:prstGeom>
          <a:noFill/>
        </p:spPr>
        <p:txBody>
          <a:bodyPr wrap="square" rtlCol="0">
            <a:spAutoFit/>
          </a:bodyPr>
          <a:lstStyle/>
          <a:p>
            <a:r>
              <a:rPr lang="sv-SE" dirty="0" smtClean="0"/>
              <a:t>World </a:t>
            </a:r>
            <a:r>
              <a:rPr lang="sv-SE" dirty="0"/>
              <a:t>M</a:t>
            </a:r>
            <a:r>
              <a:rPr lang="sv-SE" dirty="0" smtClean="0"/>
              <a:t>ercator </a:t>
            </a:r>
            <a:endParaRPr lang="sv-SE" dirty="0"/>
          </a:p>
        </p:txBody>
      </p:sp>
      <p:pic>
        <p:nvPicPr>
          <p:cNvPr id="4" name="Picture 3"/>
          <p:cNvPicPr>
            <a:picLocks noChangeAspect="1"/>
          </p:cNvPicPr>
          <p:nvPr/>
        </p:nvPicPr>
        <p:blipFill>
          <a:blip r:embed="rId3"/>
          <a:stretch>
            <a:fillRect/>
          </a:stretch>
        </p:blipFill>
        <p:spPr>
          <a:xfrm>
            <a:off x="5051502" y="1363270"/>
            <a:ext cx="4421836" cy="2260050"/>
          </a:xfrm>
          <a:prstGeom prst="rect">
            <a:avLst/>
          </a:prstGeom>
        </p:spPr>
      </p:pic>
      <p:pic>
        <p:nvPicPr>
          <p:cNvPr id="10" name="Picture 9"/>
          <p:cNvPicPr>
            <a:picLocks noChangeAspect="1"/>
          </p:cNvPicPr>
          <p:nvPr/>
        </p:nvPicPr>
        <p:blipFill>
          <a:blip r:embed="rId4"/>
          <a:stretch>
            <a:fillRect/>
          </a:stretch>
        </p:blipFill>
        <p:spPr>
          <a:xfrm>
            <a:off x="5051502" y="3623320"/>
            <a:ext cx="4421836" cy="3234680"/>
          </a:xfrm>
          <a:prstGeom prst="rect">
            <a:avLst/>
          </a:prstGeom>
        </p:spPr>
      </p:pic>
    </p:spTree>
    <p:extLst>
      <p:ext uri="{BB962C8B-B14F-4D97-AF65-F5344CB8AC3E}">
        <p14:creationId xmlns:p14="http://schemas.microsoft.com/office/powerpoint/2010/main" val="31771280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30</a:t>
            </a:fld>
            <a:endParaRPr/>
          </a:p>
        </p:txBody>
      </p:sp>
      <p:sp>
        <p:nvSpPr>
          <p:cNvPr id="336" name="Google Shape;336;p19"/>
          <p:cNvSpPr/>
          <p:nvPr/>
        </p:nvSpPr>
        <p:spPr>
          <a:xfrm>
            <a:off x="7356363" y="1104940"/>
            <a:ext cx="4464198" cy="2167046"/>
          </a:xfrm>
          <a:prstGeom prst="rect">
            <a:avLst/>
          </a:prstGeom>
          <a:noFill/>
          <a:ln w="12700" cap="flat" cmpd="sng">
            <a:solidFill>
              <a:srgbClr val="93895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7" name="Google Shape;337;p19"/>
          <p:cNvSpPr/>
          <p:nvPr/>
        </p:nvSpPr>
        <p:spPr>
          <a:xfrm>
            <a:off x="7260826" y="1454512"/>
            <a:ext cx="4346369" cy="1467902"/>
          </a:xfrm>
          <a:prstGeom prst="rect">
            <a:avLst/>
          </a:pr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38" name="Google Shape;338;p19"/>
          <p:cNvSpPr/>
          <p:nvPr/>
        </p:nvSpPr>
        <p:spPr>
          <a:xfrm>
            <a:off x="1080665" y="4186572"/>
            <a:ext cx="5715920" cy="2482474"/>
          </a:xfrm>
          <a:prstGeom prst="rect">
            <a:avLst/>
          </a:prstGeom>
          <a:blipFill rotWithShape="1">
            <a:blip r:embed="rId4">
              <a:alphaModFix/>
            </a:blip>
            <a:stretch>
              <a:fillRect l="-3195" t="-368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39" name="Google Shape;339;p19"/>
          <p:cNvSpPr/>
          <p:nvPr/>
        </p:nvSpPr>
        <p:spPr>
          <a:xfrm>
            <a:off x="1233063" y="1702785"/>
            <a:ext cx="5413397" cy="2443746"/>
          </a:xfrm>
          <a:prstGeom prst="rect">
            <a:avLst/>
          </a:prstGeom>
          <a:blipFill rotWithShape="1">
            <a:blip r:embed="rId5">
              <a:alphaModFix/>
            </a:blip>
            <a:stretch>
              <a:fillRect l="-3375" t="-373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40" name="Google Shape;340;p19"/>
          <p:cNvSpPr/>
          <p:nvPr/>
        </p:nvSpPr>
        <p:spPr>
          <a:xfrm>
            <a:off x="8557146" y="1310185"/>
            <a:ext cx="3050049" cy="86463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1" name="Google Shape;341;p19"/>
          <p:cNvSpPr/>
          <p:nvPr/>
        </p:nvSpPr>
        <p:spPr>
          <a:xfrm>
            <a:off x="8557145" y="2229407"/>
            <a:ext cx="3050049" cy="864630"/>
          </a:xfrm>
          <a:prstGeom prst="rect">
            <a:avLst/>
          </a:prstGeom>
          <a:noFill/>
          <a:ln w="28575"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2" name="Google Shape;342;p19"/>
          <p:cNvSpPr/>
          <p:nvPr/>
        </p:nvSpPr>
        <p:spPr>
          <a:xfrm>
            <a:off x="982638" y="1702786"/>
            <a:ext cx="5663822" cy="215953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3" name="Google Shape;343;p19"/>
          <p:cNvSpPr/>
          <p:nvPr/>
        </p:nvSpPr>
        <p:spPr>
          <a:xfrm>
            <a:off x="982638" y="4186573"/>
            <a:ext cx="5663821" cy="2173284"/>
          </a:xfrm>
          <a:prstGeom prst="rect">
            <a:avLst/>
          </a:prstGeom>
          <a:noFill/>
          <a:ln w="28575"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19"/>
          <p:cNvSpPr txBox="1">
            <a:spLocks noGrp="1"/>
          </p:cNvSpPr>
          <p:nvPr>
            <p:ph type="title"/>
          </p:nvPr>
        </p:nvSpPr>
        <p:spPr>
          <a:xfrm>
            <a:off x="838200" y="365126"/>
            <a:ext cx="10515600" cy="6780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LCOE example – Year 1</a:t>
            </a:r>
            <a:endParaRPr/>
          </a:p>
        </p:txBody>
      </p:sp>
    </p:spTree>
    <p:extLst>
      <p:ext uri="{BB962C8B-B14F-4D97-AF65-F5344CB8AC3E}">
        <p14:creationId xmlns:p14="http://schemas.microsoft.com/office/powerpoint/2010/main" val="2848760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4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20"/>
          <p:cNvSpPr txBox="1">
            <a:spLocks noGrp="1"/>
          </p:cNvSpPr>
          <p:nvPr>
            <p:ph type="title"/>
          </p:nvPr>
        </p:nvSpPr>
        <p:spPr>
          <a:xfrm>
            <a:off x="838200" y="455834"/>
            <a:ext cx="10515600" cy="66291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LCOE example – Year 2</a:t>
            </a:r>
            <a:endParaRPr sz="3600">
              <a:solidFill>
                <a:srgbClr val="17375E"/>
              </a:solidFill>
            </a:endParaRPr>
          </a:p>
        </p:txBody>
      </p:sp>
      <p:sp>
        <p:nvSpPr>
          <p:cNvPr id="351" name="Google Shape;351;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31</a:t>
            </a:fld>
            <a:endParaRPr/>
          </a:p>
        </p:txBody>
      </p:sp>
      <p:sp>
        <p:nvSpPr>
          <p:cNvPr id="352" name="Google Shape;352;p20"/>
          <p:cNvSpPr/>
          <p:nvPr/>
        </p:nvSpPr>
        <p:spPr>
          <a:xfrm>
            <a:off x="7356363" y="1331710"/>
            <a:ext cx="4464198" cy="2167046"/>
          </a:xfrm>
          <a:prstGeom prst="rect">
            <a:avLst/>
          </a:prstGeom>
          <a:noFill/>
          <a:ln w="12700" cap="flat" cmpd="sng">
            <a:solidFill>
              <a:srgbClr val="93895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20"/>
          <p:cNvSpPr/>
          <p:nvPr/>
        </p:nvSpPr>
        <p:spPr>
          <a:xfrm>
            <a:off x="1080665" y="4186572"/>
            <a:ext cx="5715920" cy="2482474"/>
          </a:xfrm>
          <a:prstGeom prst="rect">
            <a:avLst/>
          </a:prstGeom>
          <a:blipFill rotWithShape="1">
            <a:blip r:embed="rId3">
              <a:alphaModFix/>
            </a:blip>
            <a:stretch>
              <a:fillRect l="-3195" t="-368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54" name="Google Shape;354;p20"/>
          <p:cNvSpPr/>
          <p:nvPr/>
        </p:nvSpPr>
        <p:spPr>
          <a:xfrm>
            <a:off x="1233063" y="1702785"/>
            <a:ext cx="5413397" cy="2443746"/>
          </a:xfrm>
          <a:prstGeom prst="rect">
            <a:avLst/>
          </a:prstGeom>
          <a:blipFill rotWithShape="1">
            <a:blip r:embed="rId4">
              <a:alphaModFix/>
            </a:blip>
            <a:stretch>
              <a:fillRect l="-3375" t="-373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55" name="Google Shape;355;p20"/>
          <p:cNvSpPr/>
          <p:nvPr/>
        </p:nvSpPr>
        <p:spPr>
          <a:xfrm>
            <a:off x="8557146" y="1536955"/>
            <a:ext cx="3050049" cy="86463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6" name="Google Shape;356;p20"/>
          <p:cNvSpPr/>
          <p:nvPr/>
        </p:nvSpPr>
        <p:spPr>
          <a:xfrm>
            <a:off x="8557145" y="2456177"/>
            <a:ext cx="3050049" cy="864630"/>
          </a:xfrm>
          <a:prstGeom prst="rect">
            <a:avLst/>
          </a:prstGeom>
          <a:noFill/>
          <a:ln w="28575"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7" name="Google Shape;357;p20"/>
          <p:cNvSpPr/>
          <p:nvPr/>
        </p:nvSpPr>
        <p:spPr>
          <a:xfrm>
            <a:off x="982638" y="1702786"/>
            <a:ext cx="5663822" cy="215953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8" name="Google Shape;358;p20"/>
          <p:cNvSpPr/>
          <p:nvPr/>
        </p:nvSpPr>
        <p:spPr>
          <a:xfrm>
            <a:off x="982638" y="4186573"/>
            <a:ext cx="5663821" cy="2173284"/>
          </a:xfrm>
          <a:prstGeom prst="rect">
            <a:avLst/>
          </a:prstGeom>
          <a:noFill/>
          <a:ln w="28575"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9" name="Google Shape;359;p20"/>
          <p:cNvSpPr/>
          <p:nvPr/>
        </p:nvSpPr>
        <p:spPr>
          <a:xfrm>
            <a:off x="7260826" y="1683112"/>
            <a:ext cx="4346400" cy="1467900"/>
          </a:xfrm>
          <a:prstGeom prst="rect">
            <a:avLst/>
          </a:pr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554224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5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5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21"/>
          <p:cNvSpPr txBox="1">
            <a:spLocks noGrp="1"/>
          </p:cNvSpPr>
          <p:nvPr>
            <p:ph type="title"/>
          </p:nvPr>
        </p:nvSpPr>
        <p:spPr>
          <a:xfrm>
            <a:off x="838200" y="440716"/>
            <a:ext cx="10515600" cy="66291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LCOE - Salvage</a:t>
            </a:r>
            <a:endParaRPr sz="3600">
              <a:solidFill>
                <a:srgbClr val="17375E"/>
              </a:solidFill>
            </a:endParaRPr>
          </a:p>
        </p:txBody>
      </p:sp>
      <p:sp>
        <p:nvSpPr>
          <p:cNvPr id="365" name="Google Shape;365;p21"/>
          <p:cNvSpPr txBox="1">
            <a:spLocks noGrp="1"/>
          </p:cNvSpPr>
          <p:nvPr>
            <p:ph type="body" idx="1"/>
          </p:nvPr>
        </p:nvSpPr>
        <p:spPr>
          <a:xfrm>
            <a:off x="838200" y="1825625"/>
            <a:ext cx="10515600" cy="4351338"/>
          </a:xfrm>
          <a:prstGeom prst="rect">
            <a:avLst/>
          </a:prstGeom>
          <a:blipFill rotWithShape="1">
            <a:blip r:embed="rId3">
              <a:alphaModFix/>
            </a:blip>
            <a:stretch>
              <a:fillRect l="-1041" t="-2239"/>
            </a:stretch>
          </a:blip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SzPts val="2800"/>
              <a:buChar char="•"/>
            </a:pPr>
            <a:r>
              <a:rPr lang="en-GB"/>
              <a:t> </a:t>
            </a:r>
            <a:endParaRPr/>
          </a:p>
        </p:txBody>
      </p:sp>
      <p:sp>
        <p:nvSpPr>
          <p:cNvPr id="366" name="Google Shape;366;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32</a:t>
            </a:fld>
            <a:endParaRPr/>
          </a:p>
        </p:txBody>
      </p:sp>
    </p:spTree>
    <p:extLst>
      <p:ext uri="{BB962C8B-B14F-4D97-AF65-F5344CB8AC3E}">
        <p14:creationId xmlns:p14="http://schemas.microsoft.com/office/powerpoint/2010/main" val="2388000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22"/>
          <p:cNvSpPr txBox="1">
            <a:spLocks noGrp="1"/>
          </p:cNvSpPr>
          <p:nvPr>
            <p:ph type="title"/>
          </p:nvPr>
        </p:nvSpPr>
        <p:spPr>
          <a:xfrm>
            <a:off x="838200" y="365126"/>
            <a:ext cx="10515600" cy="57220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LCOE example – Year 15</a:t>
            </a:r>
            <a:endParaRPr sz="3600">
              <a:solidFill>
                <a:srgbClr val="17375E"/>
              </a:solidFill>
            </a:endParaRPr>
          </a:p>
        </p:txBody>
      </p:sp>
      <p:sp>
        <p:nvSpPr>
          <p:cNvPr id="373" name="Google Shape;373;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33</a:t>
            </a:fld>
            <a:endParaRPr/>
          </a:p>
        </p:txBody>
      </p:sp>
      <p:sp>
        <p:nvSpPr>
          <p:cNvPr id="374" name="Google Shape;374;p22"/>
          <p:cNvSpPr/>
          <p:nvPr/>
        </p:nvSpPr>
        <p:spPr>
          <a:xfrm>
            <a:off x="7356363" y="1120058"/>
            <a:ext cx="4464198" cy="2167046"/>
          </a:xfrm>
          <a:prstGeom prst="rect">
            <a:avLst/>
          </a:prstGeom>
          <a:noFill/>
          <a:ln w="12700" cap="flat" cmpd="sng">
            <a:solidFill>
              <a:srgbClr val="93895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22"/>
          <p:cNvSpPr/>
          <p:nvPr/>
        </p:nvSpPr>
        <p:spPr>
          <a:xfrm>
            <a:off x="7260826" y="1454512"/>
            <a:ext cx="4346369" cy="1467902"/>
          </a:xfrm>
          <a:prstGeom prst="rect">
            <a:avLst/>
          </a:pr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76" name="Google Shape;376;p22"/>
          <p:cNvSpPr/>
          <p:nvPr/>
        </p:nvSpPr>
        <p:spPr>
          <a:xfrm>
            <a:off x="1080664" y="4186572"/>
            <a:ext cx="5920635" cy="2482474"/>
          </a:xfrm>
          <a:prstGeom prst="rect">
            <a:avLst/>
          </a:prstGeom>
          <a:blipFill rotWithShape="1">
            <a:blip r:embed="rId4">
              <a:alphaModFix/>
            </a:blip>
            <a:stretch>
              <a:fillRect l="-3084" t="-368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77" name="Google Shape;377;p22"/>
          <p:cNvSpPr/>
          <p:nvPr/>
        </p:nvSpPr>
        <p:spPr>
          <a:xfrm>
            <a:off x="1233063" y="1702785"/>
            <a:ext cx="5768237" cy="2451697"/>
          </a:xfrm>
          <a:prstGeom prst="rect">
            <a:avLst/>
          </a:prstGeom>
          <a:blipFill rotWithShape="1">
            <a:blip r:embed="rId5">
              <a:alphaModFix/>
            </a:blip>
            <a:stretch>
              <a:fillRect l="-3165" t="-371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78" name="Google Shape;378;p22"/>
          <p:cNvSpPr/>
          <p:nvPr/>
        </p:nvSpPr>
        <p:spPr>
          <a:xfrm>
            <a:off x="8557146" y="1325303"/>
            <a:ext cx="3050049" cy="86463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9" name="Google Shape;379;p22"/>
          <p:cNvSpPr/>
          <p:nvPr/>
        </p:nvSpPr>
        <p:spPr>
          <a:xfrm>
            <a:off x="8557145" y="2244525"/>
            <a:ext cx="3050049" cy="864630"/>
          </a:xfrm>
          <a:prstGeom prst="rect">
            <a:avLst/>
          </a:prstGeom>
          <a:noFill/>
          <a:ln w="28575"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0" name="Google Shape;380;p22"/>
          <p:cNvSpPr/>
          <p:nvPr/>
        </p:nvSpPr>
        <p:spPr>
          <a:xfrm>
            <a:off x="982637" y="1702786"/>
            <a:ext cx="6018663" cy="215953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1" name="Google Shape;381;p22"/>
          <p:cNvSpPr/>
          <p:nvPr/>
        </p:nvSpPr>
        <p:spPr>
          <a:xfrm>
            <a:off x="982638" y="4186573"/>
            <a:ext cx="6018662" cy="2173284"/>
          </a:xfrm>
          <a:prstGeom prst="rect">
            <a:avLst/>
          </a:prstGeom>
          <a:noFill/>
          <a:ln w="28575"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46511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7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7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23"/>
          <p:cNvSpPr/>
          <p:nvPr/>
        </p:nvSpPr>
        <p:spPr>
          <a:xfrm>
            <a:off x="7260826" y="1454512"/>
            <a:ext cx="4346400" cy="1467900"/>
          </a:xfrm>
          <a:prstGeom prst="rect">
            <a:avLst/>
          </a:pr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387" name="Google Shape;387;p23"/>
          <p:cNvSpPr txBox="1">
            <a:spLocks noGrp="1"/>
          </p:cNvSpPr>
          <p:nvPr>
            <p:ph type="title"/>
          </p:nvPr>
        </p:nvSpPr>
        <p:spPr>
          <a:xfrm>
            <a:off x="838200" y="395361"/>
            <a:ext cx="10515600" cy="61755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LCOE example – Final cost</a:t>
            </a:r>
            <a:endParaRPr sz="3600">
              <a:solidFill>
                <a:srgbClr val="17375E"/>
              </a:solidFill>
            </a:endParaRPr>
          </a:p>
        </p:txBody>
      </p:sp>
      <p:sp>
        <p:nvSpPr>
          <p:cNvPr id="388" name="Google Shape;388;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34</a:t>
            </a:fld>
            <a:endParaRPr/>
          </a:p>
        </p:txBody>
      </p:sp>
      <p:sp>
        <p:nvSpPr>
          <p:cNvPr id="389" name="Google Shape;389;p23"/>
          <p:cNvSpPr/>
          <p:nvPr/>
        </p:nvSpPr>
        <p:spPr>
          <a:xfrm>
            <a:off x="7356363" y="1169415"/>
            <a:ext cx="4464198" cy="2167046"/>
          </a:xfrm>
          <a:prstGeom prst="rect">
            <a:avLst/>
          </a:prstGeom>
          <a:noFill/>
          <a:ln w="12700" cap="flat" cmpd="sng">
            <a:solidFill>
              <a:srgbClr val="93895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0" name="Google Shape;390;p23"/>
          <p:cNvSpPr/>
          <p:nvPr/>
        </p:nvSpPr>
        <p:spPr>
          <a:xfrm>
            <a:off x="8650406" y="1620319"/>
            <a:ext cx="696000" cy="464100"/>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pic>
        <p:nvPicPr>
          <p:cNvPr id="391" name="Google Shape;391;p23"/>
          <p:cNvPicPr preferRelativeResize="0"/>
          <p:nvPr/>
        </p:nvPicPr>
        <p:blipFill>
          <a:blip r:embed="rId4">
            <a:alphaModFix/>
          </a:blip>
          <a:stretch>
            <a:fillRect/>
          </a:stretch>
        </p:blipFill>
        <p:spPr>
          <a:xfrm>
            <a:off x="152400" y="3488861"/>
            <a:ext cx="11591925" cy="1781175"/>
          </a:xfrm>
          <a:prstGeom prst="rect">
            <a:avLst/>
          </a:prstGeom>
          <a:noFill/>
          <a:ln>
            <a:noFill/>
          </a:ln>
        </p:spPr>
      </p:pic>
    </p:spTree>
    <p:extLst>
      <p:ext uri="{BB962C8B-B14F-4D97-AF65-F5344CB8AC3E}">
        <p14:creationId xmlns:p14="http://schemas.microsoft.com/office/powerpoint/2010/main" val="286740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24"/>
          <p:cNvSpPr txBox="1">
            <a:spLocks noGrp="1"/>
          </p:cNvSpPr>
          <p:nvPr>
            <p:ph type="title"/>
          </p:nvPr>
        </p:nvSpPr>
        <p:spPr>
          <a:xfrm>
            <a:off x="838200" y="365125"/>
            <a:ext cx="10515600" cy="78385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LCOE example – Final cost</a:t>
            </a:r>
            <a:endParaRPr sz="3600">
              <a:solidFill>
                <a:srgbClr val="17375E"/>
              </a:solidFill>
            </a:endParaRPr>
          </a:p>
        </p:txBody>
      </p:sp>
      <p:sp>
        <p:nvSpPr>
          <p:cNvPr id="397" name="Google Shape;397;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35</a:t>
            </a:fld>
            <a:endParaRPr/>
          </a:p>
        </p:txBody>
      </p:sp>
      <p:sp>
        <p:nvSpPr>
          <p:cNvPr id="398" name="Google Shape;398;p24"/>
          <p:cNvSpPr/>
          <p:nvPr/>
        </p:nvSpPr>
        <p:spPr>
          <a:xfrm>
            <a:off x="7520139" y="1340541"/>
            <a:ext cx="4464300" cy="2166900"/>
          </a:xfrm>
          <a:prstGeom prst="rect">
            <a:avLst/>
          </a:prstGeom>
          <a:noFill/>
          <a:ln w="12700" cap="flat" cmpd="sng">
            <a:solidFill>
              <a:srgbClr val="93895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9" name="Google Shape;399;p24"/>
          <p:cNvSpPr/>
          <p:nvPr/>
        </p:nvSpPr>
        <p:spPr>
          <a:xfrm>
            <a:off x="177413" y="3699155"/>
            <a:ext cx="7861200" cy="1784400"/>
          </a:xfrm>
          <a:prstGeom prst="rect">
            <a:avLst/>
          </a:prstGeom>
          <a:blipFill rotWithShape="1">
            <a:blip r:embed="rId3">
              <a:alphaModFix/>
            </a:blip>
            <a:stretch>
              <a:fillRect r="-2632"/>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400" name="Google Shape;400;p24"/>
          <p:cNvSpPr txBox="1"/>
          <p:nvPr/>
        </p:nvSpPr>
        <p:spPr>
          <a:xfrm>
            <a:off x="177420" y="1815152"/>
            <a:ext cx="7315200" cy="8925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0" i="0" u="none" strike="noStrike" cap="none">
                <a:solidFill>
                  <a:schemeClr val="dk1"/>
                </a:solidFill>
                <a:latin typeface="Calibri"/>
                <a:ea typeface="Calibri"/>
                <a:cs typeface="Calibri"/>
                <a:sym typeface="Calibri"/>
              </a:rPr>
              <a:t>What happens if we consider another discount rate?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r>
              <a:rPr lang="en-GB" sz="2600" b="0" i="0" u="none" strike="noStrike" cap="none">
                <a:solidFill>
                  <a:schemeClr val="dk1"/>
                </a:solidFill>
                <a:latin typeface="Calibri"/>
                <a:ea typeface="Calibri"/>
                <a:cs typeface="Calibri"/>
                <a:sym typeface="Calibri"/>
              </a:rPr>
              <a:t>Example 5%: </a:t>
            </a:r>
            <a:endParaRPr sz="2600" b="0" i="0" u="none" strike="noStrike" cap="none">
              <a:solidFill>
                <a:schemeClr val="dk1"/>
              </a:solidFill>
              <a:latin typeface="Calibri"/>
              <a:ea typeface="Calibri"/>
              <a:cs typeface="Calibri"/>
              <a:sym typeface="Calibri"/>
            </a:endParaRPr>
          </a:p>
        </p:txBody>
      </p:sp>
      <p:sp>
        <p:nvSpPr>
          <p:cNvPr id="401" name="Google Shape;401;p24"/>
          <p:cNvSpPr txBox="1"/>
          <p:nvPr/>
        </p:nvSpPr>
        <p:spPr>
          <a:xfrm>
            <a:off x="8176727" y="4098912"/>
            <a:ext cx="3807600" cy="984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a:solidFill>
                  <a:schemeClr val="dk1"/>
                </a:solidFill>
                <a:latin typeface="Cambria Math"/>
                <a:ea typeface="Cambria Math"/>
                <a:cs typeface="Cambria Math"/>
                <a:sym typeface="Cambria Math"/>
              </a:rPr>
              <a:t>0.385 USD/kWh</a:t>
            </a:r>
            <a:endParaRPr sz="4000" b="0" i="0" u="none" strike="noStrike" cap="none">
              <a:solidFill>
                <a:schemeClr val="dk1"/>
              </a:solidFill>
              <a:latin typeface="Cambria Math"/>
              <a:ea typeface="Cambria Math"/>
              <a:cs typeface="Cambria Math"/>
              <a:sym typeface="Cambria Math"/>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Calibri"/>
              <a:ea typeface="Calibri"/>
              <a:cs typeface="Calibri"/>
              <a:sym typeface="Calibri"/>
            </a:endParaRPr>
          </a:p>
        </p:txBody>
      </p:sp>
      <p:sp>
        <p:nvSpPr>
          <p:cNvPr id="402" name="Google Shape;402;p24"/>
          <p:cNvSpPr/>
          <p:nvPr/>
        </p:nvSpPr>
        <p:spPr>
          <a:xfrm>
            <a:off x="7565626" y="1759312"/>
            <a:ext cx="4346400" cy="1467900"/>
          </a:xfrm>
          <a:prstGeom prst="rect">
            <a:avLst/>
          </a:pr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559834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27"/>
          <p:cNvSpPr txBox="1">
            <a:spLocks noGrp="1"/>
          </p:cNvSpPr>
          <p:nvPr>
            <p:ph type="title"/>
          </p:nvPr>
        </p:nvSpPr>
        <p:spPr>
          <a:xfrm>
            <a:off x="838200" y="410480"/>
            <a:ext cx="10515600" cy="73850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Load curves</a:t>
            </a:r>
            <a:endParaRPr sz="3600">
              <a:solidFill>
                <a:srgbClr val="17375E"/>
              </a:solidFill>
            </a:endParaRPr>
          </a:p>
        </p:txBody>
      </p:sp>
      <p:sp>
        <p:nvSpPr>
          <p:cNvPr id="422" name="Google Shape;422;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36</a:t>
            </a:fld>
            <a:endParaRPr/>
          </a:p>
        </p:txBody>
      </p:sp>
      <p:sp>
        <p:nvSpPr>
          <p:cNvPr id="423" name="Google Shape;423;p27"/>
          <p:cNvSpPr txBox="1"/>
          <p:nvPr/>
        </p:nvSpPr>
        <p:spPr>
          <a:xfrm>
            <a:off x="1542198" y="6035232"/>
            <a:ext cx="8188657"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Calibri"/>
                <a:ea typeface="Calibri"/>
                <a:cs typeface="Calibri"/>
                <a:sym typeface="Calibri"/>
              </a:rPr>
              <a:t>Example load curves adopted from the “Progress Toward Sustainable Energy 2015” report by the World Bank and International Energy Agency</a:t>
            </a:r>
            <a:endParaRPr sz="1800" b="0" i="0" u="none" strike="noStrike" cap="none">
              <a:solidFill>
                <a:schemeClr val="dk1"/>
              </a:solidFill>
              <a:latin typeface="Calibri"/>
              <a:ea typeface="Calibri"/>
              <a:cs typeface="Calibri"/>
              <a:sym typeface="Calibri"/>
            </a:endParaRPr>
          </a:p>
        </p:txBody>
      </p:sp>
      <p:pic>
        <p:nvPicPr>
          <p:cNvPr id="424" name="Google Shape;424;p27"/>
          <p:cNvPicPr preferRelativeResize="0"/>
          <p:nvPr/>
        </p:nvPicPr>
        <p:blipFill rotWithShape="1">
          <a:blip r:embed="rId3">
            <a:alphaModFix/>
          </a:blip>
          <a:srcRect/>
          <a:stretch/>
        </p:blipFill>
        <p:spPr>
          <a:xfrm>
            <a:off x="1826514" y="1542197"/>
            <a:ext cx="7499346" cy="4380931"/>
          </a:xfrm>
          <a:prstGeom prst="rect">
            <a:avLst/>
          </a:prstGeom>
          <a:noFill/>
          <a:ln>
            <a:noFill/>
          </a:ln>
        </p:spPr>
      </p:pic>
      <p:sp>
        <p:nvSpPr>
          <p:cNvPr id="425" name="Google Shape;425;p27"/>
          <p:cNvSpPr txBox="1"/>
          <p:nvPr/>
        </p:nvSpPr>
        <p:spPr>
          <a:xfrm>
            <a:off x="9608023" y="1883391"/>
            <a:ext cx="1856095" cy="52322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chemeClr val="dk1"/>
                </a:solidFill>
                <a:latin typeface="Calibri"/>
                <a:ea typeface="Calibri"/>
                <a:cs typeface="Calibri"/>
                <a:sym typeface="Calibri"/>
              </a:rPr>
              <a:t>Peak load</a:t>
            </a:r>
            <a:endParaRPr sz="2800" b="0" i="0" u="none" strike="noStrike" cap="none">
              <a:solidFill>
                <a:schemeClr val="dk1"/>
              </a:solidFill>
              <a:latin typeface="Calibri"/>
              <a:ea typeface="Calibri"/>
              <a:cs typeface="Calibri"/>
              <a:sym typeface="Calibri"/>
            </a:endParaRPr>
          </a:p>
        </p:txBody>
      </p:sp>
      <p:cxnSp>
        <p:nvCxnSpPr>
          <p:cNvPr id="426" name="Google Shape;426;p27"/>
          <p:cNvCxnSpPr>
            <a:stCxn id="425" idx="1"/>
          </p:cNvCxnSpPr>
          <p:nvPr/>
        </p:nvCxnSpPr>
        <p:spPr>
          <a:xfrm flipH="1">
            <a:off x="7397023" y="2145001"/>
            <a:ext cx="2211000" cy="366300"/>
          </a:xfrm>
          <a:prstGeom prst="straightConnector1">
            <a:avLst/>
          </a:prstGeom>
          <a:noFill/>
          <a:ln w="28575" cap="flat" cmpd="sng">
            <a:solidFill>
              <a:srgbClr val="0C0C0C"/>
            </a:solidFill>
            <a:prstDash val="solid"/>
            <a:miter lim="800000"/>
            <a:headEnd type="none" w="sm" len="sm"/>
            <a:tailEnd type="stealth" w="med" len="med"/>
          </a:ln>
        </p:spPr>
      </p:cxnSp>
    </p:spTree>
    <p:extLst>
      <p:ext uri="{BB962C8B-B14F-4D97-AF65-F5344CB8AC3E}">
        <p14:creationId xmlns:p14="http://schemas.microsoft.com/office/powerpoint/2010/main" val="25668406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28"/>
          <p:cNvSpPr txBox="1">
            <a:spLocks noGrp="1"/>
          </p:cNvSpPr>
          <p:nvPr>
            <p:ph type="title"/>
          </p:nvPr>
        </p:nvSpPr>
        <p:spPr>
          <a:xfrm>
            <a:off x="838200" y="425597"/>
            <a:ext cx="10515600" cy="61755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Electricity load assessment</a:t>
            </a:r>
            <a:endParaRPr sz="3600">
              <a:solidFill>
                <a:srgbClr val="17375E"/>
              </a:solidFill>
            </a:endParaRPr>
          </a:p>
        </p:txBody>
      </p:sp>
      <p:sp>
        <p:nvSpPr>
          <p:cNvPr id="432" name="Google Shape;432;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37</a:t>
            </a:fld>
            <a:endParaRPr/>
          </a:p>
        </p:txBody>
      </p:sp>
      <p:pic>
        <p:nvPicPr>
          <p:cNvPr id="433" name="Google Shape;433;p28"/>
          <p:cNvPicPr preferRelativeResize="0"/>
          <p:nvPr/>
        </p:nvPicPr>
        <p:blipFill>
          <a:blip r:embed="rId3">
            <a:alphaModFix/>
          </a:blip>
          <a:stretch>
            <a:fillRect/>
          </a:stretch>
        </p:blipFill>
        <p:spPr>
          <a:xfrm>
            <a:off x="719125" y="1602906"/>
            <a:ext cx="10753725" cy="4457700"/>
          </a:xfrm>
          <a:prstGeom prst="rect">
            <a:avLst/>
          </a:prstGeom>
          <a:noFill/>
          <a:ln>
            <a:noFill/>
          </a:ln>
        </p:spPr>
      </p:pic>
    </p:spTree>
    <p:extLst>
      <p:ext uri="{BB962C8B-B14F-4D97-AF65-F5344CB8AC3E}">
        <p14:creationId xmlns:p14="http://schemas.microsoft.com/office/powerpoint/2010/main" val="7681206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29"/>
          <p:cNvSpPr txBox="1">
            <a:spLocks noGrp="1"/>
          </p:cNvSpPr>
          <p:nvPr>
            <p:ph type="title"/>
          </p:nvPr>
        </p:nvSpPr>
        <p:spPr>
          <a:xfrm>
            <a:off x="838200" y="410479"/>
            <a:ext cx="10515600" cy="75362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Power generation system sizing and operating costs</a:t>
            </a:r>
            <a:endParaRPr sz="3600">
              <a:solidFill>
                <a:srgbClr val="17375E"/>
              </a:solidFill>
            </a:endParaRPr>
          </a:p>
        </p:txBody>
      </p:sp>
      <p:sp>
        <p:nvSpPr>
          <p:cNvPr id="439" name="Google Shape;439;p29"/>
          <p:cNvSpPr txBox="1">
            <a:spLocks noGrp="1"/>
          </p:cNvSpPr>
          <p:nvPr>
            <p:ph type="body" idx="1"/>
          </p:nvPr>
        </p:nvSpPr>
        <p:spPr>
          <a:xfrm>
            <a:off x="838200" y="1825625"/>
            <a:ext cx="10515600" cy="4351338"/>
          </a:xfrm>
          <a:prstGeom prst="rect">
            <a:avLst/>
          </a:prstGeom>
          <a:blipFill rotWithShape="1">
            <a:blip r:embed="rId3">
              <a:alphaModFix/>
            </a:blip>
            <a:stretch>
              <a:fillRect l="-1041" t="-2239"/>
            </a:stretch>
          </a:blip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SzPts val="2800"/>
              <a:buChar char="•"/>
            </a:pPr>
            <a:r>
              <a:rPr lang="en-GB"/>
              <a:t> </a:t>
            </a:r>
            <a:endParaRPr/>
          </a:p>
        </p:txBody>
      </p:sp>
      <p:sp>
        <p:nvSpPr>
          <p:cNvPr id="440" name="Google Shape;440;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38</a:t>
            </a:fld>
            <a:endParaRPr/>
          </a:p>
        </p:txBody>
      </p:sp>
    </p:spTree>
    <p:extLst>
      <p:ext uri="{BB962C8B-B14F-4D97-AF65-F5344CB8AC3E}">
        <p14:creationId xmlns:p14="http://schemas.microsoft.com/office/powerpoint/2010/main" val="15132218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p31"/>
          <p:cNvSpPr txBox="1">
            <a:spLocks noGrp="1"/>
          </p:cNvSpPr>
          <p:nvPr>
            <p:ph type="title"/>
          </p:nvPr>
        </p:nvSpPr>
        <p:spPr>
          <a:xfrm>
            <a:off x="838200" y="455834"/>
            <a:ext cx="10515600" cy="66291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Calculating LCOE for stand-alone solar PV technologies</a:t>
            </a:r>
            <a:endParaRPr sz="3600">
              <a:solidFill>
                <a:srgbClr val="17375E"/>
              </a:solidFill>
            </a:endParaRPr>
          </a:p>
        </p:txBody>
      </p:sp>
      <p:sp>
        <p:nvSpPr>
          <p:cNvPr id="457" name="Google Shape;457;p31"/>
          <p:cNvSpPr txBox="1">
            <a:spLocks noGrp="1"/>
          </p:cNvSpPr>
          <p:nvPr>
            <p:ph type="body" idx="1"/>
          </p:nvPr>
        </p:nvSpPr>
        <p:spPr>
          <a:xfrm>
            <a:off x="259307" y="1798329"/>
            <a:ext cx="5284243"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2800"/>
              <a:buChar char="•"/>
            </a:pPr>
            <a:r>
              <a:rPr lang="en-GB"/>
              <a:t>Total investment cost is given by multiplying the capacity with the investment cost (USD/kW)</a:t>
            </a:r>
            <a:endParaRPr/>
          </a:p>
          <a:p>
            <a:pPr marL="228600" lvl="0" indent="-228600" algn="l" rtl="0">
              <a:lnSpc>
                <a:spcPct val="90000"/>
              </a:lnSpc>
              <a:spcBef>
                <a:spcPts val="1000"/>
              </a:spcBef>
              <a:spcAft>
                <a:spcPts val="0"/>
              </a:spcAft>
              <a:buClr>
                <a:schemeClr val="dk1"/>
              </a:buClr>
              <a:buSzPts val="2800"/>
              <a:buChar char="•"/>
            </a:pPr>
            <a:r>
              <a:rPr lang="en-GB"/>
              <a:t>Annual operation and maintenance is given as a percentage of the total investment cost</a:t>
            </a:r>
            <a:endParaRPr/>
          </a:p>
          <a:p>
            <a:pPr marL="228600" lvl="0" indent="-228600" algn="l" rtl="0">
              <a:lnSpc>
                <a:spcPct val="90000"/>
              </a:lnSpc>
              <a:spcBef>
                <a:spcPts val="1000"/>
              </a:spcBef>
              <a:spcAft>
                <a:spcPts val="0"/>
              </a:spcAft>
              <a:buClr>
                <a:schemeClr val="dk1"/>
              </a:buClr>
              <a:buSzPts val="2800"/>
              <a:buChar char="•"/>
            </a:pPr>
            <a:r>
              <a:rPr lang="en-GB"/>
              <a:t>No fuel cost </a:t>
            </a:r>
            <a:endParaRPr/>
          </a:p>
          <a:p>
            <a:pPr marL="0" lvl="0" indent="0" algn="l" rtl="0">
              <a:lnSpc>
                <a:spcPct val="90000"/>
              </a:lnSpc>
              <a:spcBef>
                <a:spcPts val="1000"/>
              </a:spcBef>
              <a:spcAft>
                <a:spcPts val="0"/>
              </a:spcAft>
              <a:buClr>
                <a:schemeClr val="dk1"/>
              </a:buClr>
              <a:buSzPts val="2800"/>
              <a:buNone/>
            </a:pPr>
            <a:endParaRPr/>
          </a:p>
        </p:txBody>
      </p:sp>
      <p:sp>
        <p:nvSpPr>
          <p:cNvPr id="458" name="Google Shape;458;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39</a:t>
            </a:fld>
            <a:endParaRPr/>
          </a:p>
        </p:txBody>
      </p:sp>
      <p:sp>
        <p:nvSpPr>
          <p:cNvPr id="459" name="Google Shape;459;p31"/>
          <p:cNvSpPr/>
          <p:nvPr/>
        </p:nvSpPr>
        <p:spPr>
          <a:xfrm>
            <a:off x="6317705" y="1404440"/>
            <a:ext cx="4346369" cy="1467902"/>
          </a:xfrm>
          <a:prstGeom prst="rect">
            <a:avLst/>
          </a:pr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graphicFrame>
        <p:nvGraphicFramePr>
          <p:cNvPr id="460" name="Google Shape;460;p31"/>
          <p:cNvGraphicFramePr/>
          <p:nvPr/>
        </p:nvGraphicFramePr>
        <p:xfrm>
          <a:off x="5613400" y="3024716"/>
          <a:ext cx="6178550" cy="2031750"/>
        </p:xfrm>
        <a:graphic>
          <a:graphicData uri="http://schemas.openxmlformats.org/drawingml/2006/table">
            <a:tbl>
              <a:tblPr firstRow="1" bandRow="1">
                <a:noFill/>
              </a:tblPr>
              <a:tblGrid>
                <a:gridCol w="3089275">
                  <a:extLst>
                    <a:ext uri="{9D8B030D-6E8A-4147-A177-3AD203B41FA5}">
                      <a16:colId xmlns:a16="http://schemas.microsoft.com/office/drawing/2014/main" val="20000"/>
                    </a:ext>
                  </a:extLst>
                </a:gridCol>
                <a:gridCol w="3089275">
                  <a:extLst>
                    <a:ext uri="{9D8B030D-6E8A-4147-A177-3AD203B41FA5}">
                      <a16:colId xmlns:a16="http://schemas.microsoft.com/office/drawing/2014/main" val="20001"/>
                    </a:ext>
                  </a:extLst>
                </a:gridCol>
              </a:tblGrid>
              <a:tr h="429900">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Parameter</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Unit</a:t>
                      </a:r>
                      <a:endParaRPr sz="1800" u="none" strike="noStrike" cap="none"/>
                    </a:p>
                  </a:txBody>
                  <a:tcPr marL="91450" marR="91450" marT="45725" marB="45725"/>
                </a:tc>
                <a:extLst>
                  <a:ext uri="{0D108BD9-81ED-4DB2-BD59-A6C34878D82A}">
                    <a16:rowId xmlns:a16="http://schemas.microsoft.com/office/drawing/2014/main" val="10000"/>
                  </a:ext>
                </a:extLst>
              </a:tr>
              <a:tr h="429900">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Investment cost</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5500 USD/kW</a:t>
                      </a:r>
                      <a:endParaRPr sz="1800" u="none" strike="noStrike" cap="none"/>
                    </a:p>
                  </a:txBody>
                  <a:tcPr marL="91450" marR="91450" marT="45725" marB="45725"/>
                </a:tc>
                <a:extLst>
                  <a:ext uri="{0D108BD9-81ED-4DB2-BD59-A6C34878D82A}">
                    <a16:rowId xmlns:a16="http://schemas.microsoft.com/office/drawing/2014/main" val="10001"/>
                  </a:ext>
                </a:extLst>
              </a:tr>
              <a:tr h="742050">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O&amp;M cost</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1.5 % of investment cost/year</a:t>
                      </a:r>
                      <a:endParaRPr sz="1800" u="none" strike="noStrike" cap="none"/>
                    </a:p>
                  </a:txBody>
                  <a:tcPr marL="91450" marR="91450" marT="45725" marB="45725"/>
                </a:tc>
                <a:extLst>
                  <a:ext uri="{0D108BD9-81ED-4DB2-BD59-A6C34878D82A}">
                    <a16:rowId xmlns:a16="http://schemas.microsoft.com/office/drawing/2014/main" val="10002"/>
                  </a:ext>
                </a:extLst>
              </a:tr>
              <a:tr h="429900">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Expected technology lifetime</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20 Years</a:t>
                      </a:r>
                      <a:endParaRPr sz="1400" u="none" strike="noStrike" cap="none"/>
                    </a:p>
                  </a:txBody>
                  <a:tcPr marL="91450" marR="91450" marT="45725" marB="45725"/>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945123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stretch>
            <a:fillRect/>
          </a:stretch>
        </p:blipFill>
        <p:spPr>
          <a:xfrm>
            <a:off x="7923703" y="2370467"/>
            <a:ext cx="4060447" cy="3054950"/>
          </a:xfrm>
          <a:prstGeom prst="rect">
            <a:avLst/>
          </a:prstGeom>
        </p:spPr>
      </p:pic>
      <p:sp>
        <p:nvSpPr>
          <p:cNvPr id="2" name="Slide Number Placeholder 1"/>
          <p:cNvSpPr>
            <a:spLocks noGrp="1"/>
          </p:cNvSpPr>
          <p:nvPr>
            <p:ph type="sldNum" sz="quarter" idx="12"/>
          </p:nvPr>
        </p:nvSpPr>
        <p:spPr/>
        <p:txBody>
          <a:bodyPr/>
          <a:lstStyle/>
          <a:p>
            <a:fld id="{CE69EEE3-3703-4990-B76E-929A729607EB}" type="slidenum">
              <a:rPr lang="en-GB" smtClean="0"/>
              <a:t>4</a:t>
            </a:fld>
            <a:endParaRPr lang="en-GB" dirty="0"/>
          </a:p>
        </p:txBody>
      </p:sp>
      <p:sp>
        <p:nvSpPr>
          <p:cNvPr id="6" name="Title 5"/>
          <p:cNvSpPr txBox="1">
            <a:spLocks/>
          </p:cNvSpPr>
          <p:nvPr/>
        </p:nvSpPr>
        <p:spPr>
          <a:xfrm>
            <a:off x="1524471" y="291716"/>
            <a:ext cx="9143057" cy="80556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t>Basic GIS </a:t>
            </a:r>
            <a:r>
              <a:rPr lang="en-GB" sz="4400" dirty="0" smtClean="0"/>
              <a:t>concepts</a:t>
            </a:r>
            <a:endParaRPr lang="en-GB" sz="4400" dirty="0"/>
          </a:p>
        </p:txBody>
      </p:sp>
      <p:sp>
        <p:nvSpPr>
          <p:cNvPr id="10" name="Content Placeholder 6"/>
          <p:cNvSpPr txBox="1">
            <a:spLocks/>
          </p:cNvSpPr>
          <p:nvPr/>
        </p:nvSpPr>
        <p:spPr>
          <a:xfrm>
            <a:off x="3360146" y="1171446"/>
            <a:ext cx="6323682" cy="68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Aft>
                <a:spcPts val="600"/>
              </a:spcAft>
            </a:pPr>
            <a:r>
              <a:rPr lang="en-GB" dirty="0"/>
              <a:t>Projected Coordinate System &amp; Spatial Reference</a:t>
            </a:r>
          </a:p>
        </p:txBody>
      </p:sp>
      <p:pic>
        <p:nvPicPr>
          <p:cNvPr id="17" name="Picture 16"/>
          <p:cNvPicPr>
            <a:picLocks noChangeAspect="1"/>
          </p:cNvPicPr>
          <p:nvPr/>
        </p:nvPicPr>
        <p:blipFill>
          <a:blip r:embed="rId4"/>
          <a:stretch>
            <a:fillRect/>
          </a:stretch>
        </p:blipFill>
        <p:spPr>
          <a:xfrm>
            <a:off x="50878" y="2292309"/>
            <a:ext cx="4032173" cy="3133108"/>
          </a:xfrm>
          <a:prstGeom prst="rect">
            <a:avLst/>
          </a:prstGeom>
        </p:spPr>
      </p:pic>
      <p:pic>
        <p:nvPicPr>
          <p:cNvPr id="18" name="Picture 17"/>
          <p:cNvPicPr>
            <a:picLocks noChangeAspect="1"/>
          </p:cNvPicPr>
          <p:nvPr/>
        </p:nvPicPr>
        <p:blipFill>
          <a:blip r:embed="rId5"/>
          <a:stretch>
            <a:fillRect/>
          </a:stretch>
        </p:blipFill>
        <p:spPr>
          <a:xfrm>
            <a:off x="4034477" y="2381722"/>
            <a:ext cx="3966074" cy="3054949"/>
          </a:xfrm>
          <a:prstGeom prst="rect">
            <a:avLst/>
          </a:prstGeom>
        </p:spPr>
      </p:pic>
      <p:sp>
        <p:nvSpPr>
          <p:cNvPr id="20" name="Rectangle 19"/>
          <p:cNvSpPr/>
          <p:nvPr/>
        </p:nvSpPr>
        <p:spPr>
          <a:xfrm>
            <a:off x="942044" y="5499105"/>
            <a:ext cx="1937864" cy="261610"/>
          </a:xfrm>
          <a:prstGeom prst="rect">
            <a:avLst/>
          </a:prstGeom>
        </p:spPr>
        <p:txBody>
          <a:bodyPr wrap="square">
            <a:spAutoFit/>
          </a:bodyPr>
          <a:lstStyle/>
          <a:p>
            <a:r>
              <a:rPr lang="en-GB" sz="1100" b="1" dirty="0">
                <a:solidFill>
                  <a:srgbClr val="FF0000"/>
                </a:solidFill>
              </a:rPr>
              <a:t>WGS 1984 World Mercator</a:t>
            </a:r>
            <a:endParaRPr lang="en-US" sz="1100" b="1" dirty="0">
              <a:solidFill>
                <a:srgbClr val="FF0000"/>
              </a:solidFill>
            </a:endParaRPr>
          </a:p>
        </p:txBody>
      </p:sp>
      <p:sp>
        <p:nvSpPr>
          <p:cNvPr id="21" name="Rectangle 20"/>
          <p:cNvSpPr/>
          <p:nvPr/>
        </p:nvSpPr>
        <p:spPr>
          <a:xfrm>
            <a:off x="4422124" y="5499105"/>
            <a:ext cx="2375283" cy="261610"/>
          </a:xfrm>
          <a:prstGeom prst="rect">
            <a:avLst/>
          </a:prstGeom>
        </p:spPr>
        <p:txBody>
          <a:bodyPr wrap="square">
            <a:spAutoFit/>
          </a:bodyPr>
          <a:lstStyle/>
          <a:p>
            <a:r>
              <a:rPr lang="en-GB" sz="1100" dirty="0"/>
              <a:t>World Equidistant Cylindrical (Sphere)</a:t>
            </a:r>
            <a:endParaRPr lang="en-US" sz="1100" dirty="0"/>
          </a:p>
        </p:txBody>
      </p:sp>
      <p:sp>
        <p:nvSpPr>
          <p:cNvPr id="22" name="Rectangle 21"/>
          <p:cNvSpPr/>
          <p:nvPr/>
        </p:nvSpPr>
        <p:spPr>
          <a:xfrm>
            <a:off x="8496186" y="5492889"/>
            <a:ext cx="2375283" cy="261610"/>
          </a:xfrm>
          <a:prstGeom prst="rect">
            <a:avLst/>
          </a:prstGeom>
        </p:spPr>
        <p:txBody>
          <a:bodyPr wrap="square">
            <a:spAutoFit/>
          </a:bodyPr>
          <a:lstStyle/>
          <a:p>
            <a:r>
              <a:rPr lang="sv-SE" sz="1100" dirty="0"/>
              <a:t>Asia North Lambert Conformal Conic</a:t>
            </a:r>
            <a:endParaRPr lang="en-US" sz="1100" dirty="0"/>
          </a:p>
        </p:txBody>
      </p:sp>
    </p:spTree>
    <p:extLst>
      <p:ext uri="{BB962C8B-B14F-4D97-AF65-F5344CB8AC3E}">
        <p14:creationId xmlns:p14="http://schemas.microsoft.com/office/powerpoint/2010/main" val="34134852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34"/>
          <p:cNvSpPr txBox="1">
            <a:spLocks noGrp="1"/>
          </p:cNvSpPr>
          <p:nvPr>
            <p:ph type="title"/>
          </p:nvPr>
        </p:nvSpPr>
        <p:spPr>
          <a:xfrm>
            <a:off x="838200" y="410479"/>
            <a:ext cx="10515600" cy="738505"/>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Calculating LCOE for mini-grid solar PV</a:t>
            </a:r>
            <a:endParaRPr sz="3600">
              <a:solidFill>
                <a:srgbClr val="17375E"/>
              </a:solidFill>
            </a:endParaRPr>
          </a:p>
        </p:txBody>
      </p:sp>
      <p:graphicFrame>
        <p:nvGraphicFramePr>
          <p:cNvPr id="487" name="Google Shape;487;p34"/>
          <p:cNvGraphicFramePr/>
          <p:nvPr>
            <p:extLst/>
          </p:nvPr>
        </p:nvGraphicFramePr>
        <p:xfrm>
          <a:off x="857250" y="1235075"/>
          <a:ext cx="10515600" cy="4694030"/>
        </p:xfrm>
        <a:graphic>
          <a:graphicData uri="http://schemas.openxmlformats.org/drawingml/2006/table">
            <a:tbl>
              <a:tblPr firstRow="1" bandRow="1">
                <a:noFill/>
              </a:tblPr>
              <a:tblGrid>
                <a:gridCol w="6007575">
                  <a:extLst>
                    <a:ext uri="{9D8B030D-6E8A-4147-A177-3AD203B41FA5}">
                      <a16:colId xmlns:a16="http://schemas.microsoft.com/office/drawing/2014/main" val="20000"/>
                    </a:ext>
                  </a:extLst>
                </a:gridCol>
                <a:gridCol w="4508025">
                  <a:extLst>
                    <a:ext uri="{9D8B030D-6E8A-4147-A177-3AD203B41FA5}">
                      <a16:colId xmlns:a16="http://schemas.microsoft.com/office/drawing/2014/main" val="20001"/>
                    </a:ext>
                  </a:extLst>
                </a:gridCol>
              </a:tblGrid>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Parameter</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Unit</a:t>
                      </a:r>
                      <a:endParaRPr sz="2200" u="none" strike="noStrike" cap="none"/>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Grid cell area</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Km2</a:t>
                      </a:r>
                      <a:endParaRPr sz="2200" u="none" strike="noStrike" cap="none"/>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Households (from population and household size)</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a:t>
                      </a:r>
                      <a:endParaRPr sz="2200" u="none" strike="noStrike" cap="none"/>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MV line cost</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USD/km</a:t>
                      </a:r>
                      <a:endParaRPr sz="2200" u="none" strike="noStrike" cap="none"/>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LV line cost</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USD/km</a:t>
                      </a:r>
                      <a:endParaRPr sz="2200" u="none" strike="noStrike" cap="none"/>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O&amp;M of transmission and distribution network</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Percent of investment cost/year</a:t>
                      </a:r>
                      <a:endParaRPr sz="2200" u="none" strike="noStrike" cap="none"/>
                    </a:p>
                  </a:txBody>
                  <a:tcPr marL="91450" marR="91450" marT="45725" marB="45725"/>
                </a:tc>
                <a:extLst>
                  <a:ext uri="{0D108BD9-81ED-4DB2-BD59-A6C34878D82A}">
                    <a16:rowId xmlns:a16="http://schemas.microsoft.com/office/drawing/2014/main" val="10005"/>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Connection cost per household</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USD/household</a:t>
                      </a:r>
                      <a:endParaRPr sz="2200" u="none" strike="noStrike" cap="none"/>
                    </a:p>
                  </a:txBody>
                  <a:tcPr marL="91450" marR="91450" marT="45725" marB="45725"/>
                </a:tc>
                <a:extLst>
                  <a:ext uri="{0D108BD9-81ED-4DB2-BD59-A6C34878D82A}">
                    <a16:rowId xmlns:a16="http://schemas.microsoft.com/office/drawing/2014/main" val="10006"/>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MV line capacity</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kV</a:t>
                      </a:r>
                      <a:endParaRPr sz="2200" u="none" strike="noStrike" cap="none"/>
                    </a:p>
                  </a:txBody>
                  <a:tcPr marL="91450" marR="91450" marT="45725" marB="45725"/>
                </a:tc>
                <a:extLst>
                  <a:ext uri="{0D108BD9-81ED-4DB2-BD59-A6C34878D82A}">
                    <a16:rowId xmlns:a16="http://schemas.microsoft.com/office/drawing/2014/main" val="10007"/>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dirty="0"/>
                        <a:t>LV line capacity</a:t>
                      </a:r>
                      <a:endParaRPr sz="22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kV</a:t>
                      </a:r>
                      <a:endParaRPr sz="2200" u="none" strike="noStrike" cap="none"/>
                    </a:p>
                  </a:txBody>
                  <a:tcPr marL="91450" marR="91450" marT="45725" marB="45725"/>
                </a:tc>
                <a:extLst>
                  <a:ext uri="{0D108BD9-81ED-4DB2-BD59-A6C34878D82A}">
                    <a16:rowId xmlns:a16="http://schemas.microsoft.com/office/drawing/2014/main" val="10009"/>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LV line max length</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Km</a:t>
                      </a:r>
                      <a:endParaRPr sz="2200" u="none" strike="noStrike" cap="none"/>
                    </a:p>
                  </a:txBody>
                  <a:tcPr marL="91450" marR="91450" marT="45725" marB="45725"/>
                </a:tc>
                <a:extLst>
                  <a:ext uri="{0D108BD9-81ED-4DB2-BD59-A6C34878D82A}">
                    <a16:rowId xmlns:a16="http://schemas.microsoft.com/office/drawing/2014/main" val="10010"/>
                  </a:ext>
                </a:extLst>
              </a:tr>
              <a:tr h="370850">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a:t>Service transformer cost</a:t>
                      </a:r>
                      <a:endParaRPr sz="2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200"/>
                        <a:buFont typeface="Arial"/>
                        <a:buNone/>
                      </a:pPr>
                      <a:r>
                        <a:rPr lang="en-GB" sz="2200" u="none" strike="noStrike" cap="none" dirty="0"/>
                        <a:t>USD/unit (50 kVA)</a:t>
                      </a:r>
                      <a:endParaRPr sz="2200" u="none" strike="noStrike" cap="none" dirty="0"/>
                    </a:p>
                  </a:txBody>
                  <a:tcPr marL="91450" marR="91450" marT="45725" marB="45725"/>
                </a:tc>
                <a:extLst>
                  <a:ext uri="{0D108BD9-81ED-4DB2-BD59-A6C34878D82A}">
                    <a16:rowId xmlns:a16="http://schemas.microsoft.com/office/drawing/2014/main" val="10011"/>
                  </a:ext>
                </a:extLst>
              </a:tr>
            </a:tbl>
          </a:graphicData>
        </a:graphic>
      </p:graphicFrame>
      <p:sp>
        <p:nvSpPr>
          <p:cNvPr id="488" name="Google Shape;488;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40</a:t>
            </a:fld>
            <a:endParaRPr/>
          </a:p>
        </p:txBody>
      </p:sp>
    </p:spTree>
    <p:extLst>
      <p:ext uri="{BB962C8B-B14F-4D97-AF65-F5344CB8AC3E}">
        <p14:creationId xmlns:p14="http://schemas.microsoft.com/office/powerpoint/2010/main" val="26727280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37"/>
          <p:cNvSpPr txBox="1">
            <a:spLocks noGrp="1"/>
          </p:cNvSpPr>
          <p:nvPr>
            <p:ph type="title"/>
          </p:nvPr>
        </p:nvSpPr>
        <p:spPr>
          <a:xfrm>
            <a:off x="838200" y="440716"/>
            <a:ext cx="10515600" cy="64779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Calculating LCOE for stand-alone diesel – diesel price</a:t>
            </a:r>
            <a:endParaRPr sz="3600">
              <a:solidFill>
                <a:srgbClr val="17375E"/>
              </a:solidFill>
            </a:endParaRPr>
          </a:p>
        </p:txBody>
      </p:sp>
      <p:sp>
        <p:nvSpPr>
          <p:cNvPr id="512" name="Google Shape;512;p37"/>
          <p:cNvSpPr txBox="1">
            <a:spLocks noGrp="1"/>
          </p:cNvSpPr>
          <p:nvPr>
            <p:ph type="body" idx="1"/>
          </p:nvPr>
        </p:nvSpPr>
        <p:spPr>
          <a:xfrm>
            <a:off x="838200" y="1825625"/>
            <a:ext cx="10515600" cy="4351338"/>
          </a:xfrm>
          <a:prstGeom prst="rect">
            <a:avLst/>
          </a:prstGeom>
          <a:blipFill rotWithShape="1">
            <a:blip r:embed="rId3">
              <a:alphaModFix/>
            </a:blip>
            <a:stretch>
              <a:fillRect l="-1041" t="-2239"/>
            </a:stretch>
          </a:blip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SzPts val="2800"/>
              <a:buChar char="•"/>
            </a:pPr>
            <a:r>
              <a:rPr lang="en-GB"/>
              <a:t> </a:t>
            </a:r>
            <a:endParaRPr/>
          </a:p>
        </p:txBody>
      </p:sp>
      <p:sp>
        <p:nvSpPr>
          <p:cNvPr id="513" name="Google Shape;513;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41</a:t>
            </a:fld>
            <a:endParaRPr/>
          </a:p>
        </p:txBody>
      </p:sp>
      <p:graphicFrame>
        <p:nvGraphicFramePr>
          <p:cNvPr id="514" name="Google Shape;514;p37"/>
          <p:cNvGraphicFramePr/>
          <p:nvPr/>
        </p:nvGraphicFramePr>
        <p:xfrm>
          <a:off x="4749420" y="3835018"/>
          <a:ext cx="6215400" cy="2803800"/>
        </p:xfrm>
        <a:graphic>
          <a:graphicData uri="http://schemas.openxmlformats.org/drawingml/2006/table">
            <a:tbl>
              <a:tblPr firstRow="1" bandRow="1">
                <a:noFill/>
              </a:tblPr>
              <a:tblGrid>
                <a:gridCol w="3107700">
                  <a:extLst>
                    <a:ext uri="{9D8B030D-6E8A-4147-A177-3AD203B41FA5}">
                      <a16:colId xmlns:a16="http://schemas.microsoft.com/office/drawing/2014/main" val="20000"/>
                    </a:ext>
                  </a:extLst>
                </a:gridCol>
                <a:gridCol w="3107700">
                  <a:extLst>
                    <a:ext uri="{9D8B030D-6E8A-4147-A177-3AD203B41FA5}">
                      <a16:colId xmlns:a16="http://schemas.microsoft.com/office/drawing/2014/main" val="20001"/>
                    </a:ext>
                  </a:extLst>
                </a:gridCol>
              </a:tblGrid>
              <a:tr h="426300">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Parameter</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Example</a:t>
                      </a:r>
                      <a:endParaRPr sz="1800" u="none" strike="noStrike" cap="none"/>
                    </a:p>
                  </a:txBody>
                  <a:tcPr marL="91450" marR="91450" marT="45725" marB="45725"/>
                </a:tc>
                <a:extLst>
                  <a:ext uri="{0D108BD9-81ED-4DB2-BD59-A6C34878D82A}">
                    <a16:rowId xmlns:a16="http://schemas.microsoft.com/office/drawing/2014/main" val="10000"/>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Generator efficiency</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28 %</a:t>
                      </a:r>
                      <a:endParaRPr sz="2000" u="none" strike="noStrike" cap="none"/>
                    </a:p>
                  </a:txBody>
                  <a:tcPr marL="91450" marR="91450" marT="45725" marB="45725"/>
                </a:tc>
                <a:extLst>
                  <a:ext uri="{0D108BD9-81ED-4DB2-BD59-A6C34878D82A}">
                    <a16:rowId xmlns:a16="http://schemas.microsoft.com/office/drawing/2014/main" val="10001"/>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Capacity factor</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0.7</a:t>
                      </a:r>
                      <a:endParaRPr sz="2000" u="none" strike="noStrike" cap="none"/>
                    </a:p>
                  </a:txBody>
                  <a:tcPr marL="91450" marR="91450" marT="45725" marB="45725"/>
                </a:tc>
                <a:extLst>
                  <a:ext uri="{0D108BD9-81ED-4DB2-BD59-A6C34878D82A}">
                    <a16:rowId xmlns:a16="http://schemas.microsoft.com/office/drawing/2014/main" val="10002"/>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Diesel pump price</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1.00 USD/l</a:t>
                      </a:r>
                      <a:endParaRPr sz="2000" u="none" strike="noStrike" cap="none"/>
                    </a:p>
                  </a:txBody>
                  <a:tcPr marL="91450" marR="91450" marT="45725" marB="45725"/>
                </a:tc>
                <a:extLst>
                  <a:ext uri="{0D108BD9-81ED-4DB2-BD59-A6C34878D82A}">
                    <a16:rowId xmlns:a16="http://schemas.microsoft.com/office/drawing/2014/main" val="10003"/>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Diesel truck volume</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300 Litre</a:t>
                      </a:r>
                      <a:endParaRPr sz="2000" u="none" strike="noStrike" cap="none"/>
                    </a:p>
                  </a:txBody>
                  <a:tcPr marL="91450" marR="91450" marT="45725" marB="45725"/>
                </a:tc>
                <a:extLst>
                  <a:ext uri="{0D108BD9-81ED-4DB2-BD59-A6C34878D82A}">
                    <a16:rowId xmlns:a16="http://schemas.microsoft.com/office/drawing/2014/main" val="10004"/>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Diesel truck consumption</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14 Litre/km</a:t>
                      </a:r>
                      <a:endParaRPr sz="1400" u="none" strike="noStrike" cap="none"/>
                    </a:p>
                  </a:txBody>
                  <a:tcPr marL="91450" marR="91450" marT="45725" marB="45725"/>
                </a:tc>
                <a:extLst>
                  <a:ext uri="{0D108BD9-81ED-4DB2-BD59-A6C34878D82A}">
                    <a16:rowId xmlns:a16="http://schemas.microsoft.com/office/drawing/2014/main" val="10005"/>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LHV diesel</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9.94 kWh/l</a:t>
                      </a:r>
                      <a:endParaRPr sz="1400" u="none" strike="noStrike" cap="none"/>
                    </a:p>
                  </a:txBody>
                  <a:tcPr marL="91450" marR="91450" marT="45725" marB="45725"/>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903590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17375E"/>
              </a:buClr>
              <a:buSzPts val="3600"/>
              <a:buFont typeface="Calibri"/>
              <a:buNone/>
            </a:pPr>
            <a:r>
              <a:rPr lang="en-GB" sz="3600">
                <a:solidFill>
                  <a:srgbClr val="17375E"/>
                </a:solidFill>
              </a:rPr>
              <a:t>Calculating LCOE for mini-grid diesel</a:t>
            </a:r>
            <a:endParaRPr sz="3600">
              <a:solidFill>
                <a:srgbClr val="17375E"/>
              </a:solidFill>
            </a:endParaRPr>
          </a:p>
        </p:txBody>
      </p:sp>
      <p:sp>
        <p:nvSpPr>
          <p:cNvPr id="521" name="Google Shape;521;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2800"/>
              <a:buChar char="•"/>
            </a:pPr>
            <a:r>
              <a:rPr lang="en-GB"/>
              <a:t>Similar to stand-alone diesel, with additional cost for distribution network</a:t>
            </a:r>
            <a:endParaRPr/>
          </a:p>
          <a:p>
            <a:pPr marL="228600" lvl="0" indent="-228600" algn="l" rtl="0">
              <a:lnSpc>
                <a:spcPct val="90000"/>
              </a:lnSpc>
              <a:spcBef>
                <a:spcPts val="1000"/>
              </a:spcBef>
              <a:spcAft>
                <a:spcPts val="0"/>
              </a:spcAft>
              <a:buClr>
                <a:schemeClr val="dk1"/>
              </a:buClr>
              <a:buSzPts val="2800"/>
              <a:buChar char="•"/>
            </a:pPr>
            <a:r>
              <a:rPr lang="en-GB"/>
              <a:t>Adjusted input parameters to account for economies of scale for larger systems</a:t>
            </a:r>
            <a:endParaRPr/>
          </a:p>
        </p:txBody>
      </p:sp>
      <p:sp>
        <p:nvSpPr>
          <p:cNvPr id="522" name="Google Shape;522;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42</a:t>
            </a:fld>
            <a:endParaRPr/>
          </a:p>
        </p:txBody>
      </p:sp>
      <p:graphicFrame>
        <p:nvGraphicFramePr>
          <p:cNvPr id="523" name="Google Shape;523;p38"/>
          <p:cNvGraphicFramePr/>
          <p:nvPr/>
        </p:nvGraphicFramePr>
        <p:xfrm>
          <a:off x="4749420" y="3835018"/>
          <a:ext cx="6215400" cy="2803800"/>
        </p:xfrm>
        <a:graphic>
          <a:graphicData uri="http://schemas.openxmlformats.org/drawingml/2006/table">
            <a:tbl>
              <a:tblPr firstRow="1" bandRow="1">
                <a:noFill/>
              </a:tblPr>
              <a:tblGrid>
                <a:gridCol w="3107700">
                  <a:extLst>
                    <a:ext uri="{9D8B030D-6E8A-4147-A177-3AD203B41FA5}">
                      <a16:colId xmlns:a16="http://schemas.microsoft.com/office/drawing/2014/main" val="20000"/>
                    </a:ext>
                  </a:extLst>
                </a:gridCol>
                <a:gridCol w="3107700">
                  <a:extLst>
                    <a:ext uri="{9D8B030D-6E8A-4147-A177-3AD203B41FA5}">
                      <a16:colId xmlns:a16="http://schemas.microsoft.com/office/drawing/2014/main" val="20001"/>
                    </a:ext>
                  </a:extLst>
                </a:gridCol>
              </a:tblGrid>
              <a:tr h="426300">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Parameter</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Example</a:t>
                      </a:r>
                      <a:endParaRPr sz="1800" u="none" strike="noStrike" cap="none"/>
                    </a:p>
                  </a:txBody>
                  <a:tcPr marL="91450" marR="91450" marT="45725" marB="45725"/>
                </a:tc>
                <a:extLst>
                  <a:ext uri="{0D108BD9-81ED-4DB2-BD59-A6C34878D82A}">
                    <a16:rowId xmlns:a16="http://schemas.microsoft.com/office/drawing/2014/main" val="10000"/>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Generator efficiency</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33 %</a:t>
                      </a:r>
                      <a:endParaRPr sz="2000" u="none" strike="noStrike" cap="none"/>
                    </a:p>
                  </a:txBody>
                  <a:tcPr marL="91450" marR="91450" marT="45725" marB="45725"/>
                </a:tc>
                <a:extLst>
                  <a:ext uri="{0D108BD9-81ED-4DB2-BD59-A6C34878D82A}">
                    <a16:rowId xmlns:a16="http://schemas.microsoft.com/office/drawing/2014/main" val="10001"/>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Capacity factor</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0.7</a:t>
                      </a:r>
                      <a:endParaRPr sz="2000" u="none" strike="noStrike" cap="none"/>
                    </a:p>
                  </a:txBody>
                  <a:tcPr marL="91450" marR="91450" marT="45725" marB="45725"/>
                </a:tc>
                <a:extLst>
                  <a:ext uri="{0D108BD9-81ED-4DB2-BD59-A6C34878D82A}">
                    <a16:rowId xmlns:a16="http://schemas.microsoft.com/office/drawing/2014/main" val="10002"/>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Diesel pump price</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1.00 USD/l</a:t>
                      </a:r>
                      <a:endParaRPr sz="2000" u="none" strike="noStrike" cap="none"/>
                    </a:p>
                  </a:txBody>
                  <a:tcPr marL="91450" marR="91450" marT="45725" marB="45725"/>
                </a:tc>
                <a:extLst>
                  <a:ext uri="{0D108BD9-81ED-4DB2-BD59-A6C34878D82A}">
                    <a16:rowId xmlns:a16="http://schemas.microsoft.com/office/drawing/2014/main" val="10003"/>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Diesel truck volume</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15 000 Litre</a:t>
                      </a:r>
                      <a:endParaRPr sz="2000" u="none" strike="noStrike" cap="none"/>
                    </a:p>
                  </a:txBody>
                  <a:tcPr marL="91450" marR="91450" marT="45725" marB="45725"/>
                </a:tc>
                <a:extLst>
                  <a:ext uri="{0D108BD9-81ED-4DB2-BD59-A6C34878D82A}">
                    <a16:rowId xmlns:a16="http://schemas.microsoft.com/office/drawing/2014/main" val="10004"/>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Diesel truck consumption</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33.7 Litre/km</a:t>
                      </a:r>
                      <a:endParaRPr sz="1400" u="none" strike="noStrike" cap="none"/>
                    </a:p>
                  </a:txBody>
                  <a:tcPr marL="91450" marR="91450" marT="45725" marB="45725"/>
                </a:tc>
                <a:extLst>
                  <a:ext uri="{0D108BD9-81ED-4DB2-BD59-A6C34878D82A}">
                    <a16:rowId xmlns:a16="http://schemas.microsoft.com/office/drawing/2014/main" val="10005"/>
                  </a:ext>
                </a:extLst>
              </a:tr>
              <a:tr h="393450">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LHV diesel</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GB" sz="2000" u="none" strike="noStrike" cap="none"/>
                        <a:t>9.94 kWh/l</a:t>
                      </a:r>
                      <a:endParaRPr sz="1400" u="none" strike="noStrike" cap="none"/>
                    </a:p>
                  </a:txBody>
                  <a:tcPr marL="91450" marR="91450" marT="45725" marB="45725"/>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29775001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5"/>
          <p:cNvSpPr txBox="1">
            <a:spLocks noGrp="1"/>
          </p:cNvSpPr>
          <p:nvPr>
            <p:ph type="title"/>
          </p:nvPr>
        </p:nvSpPr>
        <p:spPr>
          <a:xfrm>
            <a:off x="1220629" y="274638"/>
            <a:ext cx="10969800" cy="1143000"/>
          </a:xfrm>
          <a:prstGeom prst="rect">
            <a:avLst/>
          </a:prstGeom>
          <a:noFill/>
          <a:ln>
            <a:noFill/>
          </a:ln>
        </p:spPr>
        <p:txBody>
          <a:bodyPr spcFirstLastPara="1" vert="horz" wrap="square" lIns="91425" tIns="45700" rIns="91425" bIns="45700" rtlCol="0" anchor="ctr" anchorCtr="0">
            <a:normAutofit/>
          </a:bodyPr>
          <a:lstStyle/>
          <a:p>
            <a:pPr algn="ctr">
              <a:spcBef>
                <a:spcPts val="0"/>
              </a:spcBef>
              <a:buClr>
                <a:schemeClr val="dk1"/>
              </a:buClr>
              <a:buSzPts val="4400"/>
            </a:pPr>
            <a:r>
              <a:rPr lang="sv-SE"/>
              <a:t>Example 1.</a:t>
            </a:r>
            <a:endParaRPr/>
          </a:p>
        </p:txBody>
      </p:sp>
      <p:pic>
        <p:nvPicPr>
          <p:cNvPr id="200" name="Google Shape;200;p5"/>
          <p:cNvPicPr preferRelativeResize="0">
            <a:picLocks noGrp="1"/>
          </p:cNvPicPr>
          <p:nvPr>
            <p:ph type="body" idx="1"/>
          </p:nvPr>
        </p:nvPicPr>
        <p:blipFill rotWithShape="1">
          <a:blip r:embed="rId3">
            <a:alphaModFix/>
          </a:blip>
          <a:srcRect/>
          <a:stretch/>
        </p:blipFill>
        <p:spPr>
          <a:xfrm>
            <a:off x="914401" y="1722770"/>
            <a:ext cx="3381375" cy="4267200"/>
          </a:xfrm>
          <a:prstGeom prst="rect">
            <a:avLst/>
          </a:prstGeom>
          <a:noFill/>
          <a:ln>
            <a:noFill/>
          </a:ln>
        </p:spPr>
      </p:pic>
      <p:pic>
        <p:nvPicPr>
          <p:cNvPr id="201" name="Google Shape;201;p5"/>
          <p:cNvPicPr preferRelativeResize="0"/>
          <p:nvPr/>
        </p:nvPicPr>
        <p:blipFill rotWithShape="1">
          <a:blip r:embed="rId4">
            <a:alphaModFix/>
          </a:blip>
          <a:srcRect/>
          <a:stretch/>
        </p:blipFill>
        <p:spPr>
          <a:xfrm>
            <a:off x="6781801" y="1503450"/>
            <a:ext cx="3438525" cy="4705840"/>
          </a:xfrm>
          <a:prstGeom prst="rect">
            <a:avLst/>
          </a:prstGeom>
          <a:noFill/>
          <a:ln>
            <a:noFill/>
          </a:ln>
        </p:spPr>
      </p:pic>
      <p:graphicFrame>
        <p:nvGraphicFramePr>
          <p:cNvPr id="202" name="Google Shape;202;p5"/>
          <p:cNvGraphicFramePr/>
          <p:nvPr/>
        </p:nvGraphicFramePr>
        <p:xfrm>
          <a:off x="3352800" y="4057261"/>
          <a:ext cx="3076575" cy="2152029"/>
        </p:xfrm>
        <a:graphic>
          <a:graphicData uri="http://schemas.openxmlformats.org/drawingml/2006/chart">
            <c:chart xmlns:c="http://schemas.openxmlformats.org/drawingml/2006/chart" xmlns:r="http://schemas.openxmlformats.org/officeDocument/2006/relationships" r:id="rId5"/>
          </a:graphicData>
        </a:graphic>
      </p:graphicFrame>
      <p:cxnSp>
        <p:nvCxnSpPr>
          <p:cNvPr id="203" name="Google Shape;203;p5"/>
          <p:cNvCxnSpPr/>
          <p:nvPr/>
        </p:nvCxnSpPr>
        <p:spPr>
          <a:xfrm>
            <a:off x="6553200" y="1219200"/>
            <a:ext cx="0" cy="5334000"/>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graphicFrame>
        <p:nvGraphicFramePr>
          <p:cNvPr id="204" name="Google Shape;204;p5"/>
          <p:cNvGraphicFramePr/>
          <p:nvPr/>
        </p:nvGraphicFramePr>
        <p:xfrm>
          <a:off x="8915401" y="4114801"/>
          <a:ext cx="3275013" cy="2131435"/>
        </p:xfrm>
        <a:graphic>
          <a:graphicData uri="http://schemas.openxmlformats.org/drawingml/2006/chart">
            <c:chart xmlns:c="http://schemas.openxmlformats.org/drawingml/2006/chart" xmlns:r="http://schemas.openxmlformats.org/officeDocument/2006/relationships" r:id="rId6"/>
          </a:graphicData>
        </a:graphic>
      </p:graphicFrame>
      <p:sp>
        <p:nvSpPr>
          <p:cNvPr id="205" name="Google Shape;205;p5"/>
          <p:cNvSpPr/>
          <p:nvPr/>
        </p:nvSpPr>
        <p:spPr>
          <a:xfrm>
            <a:off x="8915400" y="3657600"/>
            <a:ext cx="1066800" cy="1524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algn="ctr"/>
            <a:endParaRPr>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2670298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6"/>
          <p:cNvSpPr txBox="1">
            <a:spLocks noGrp="1"/>
          </p:cNvSpPr>
          <p:nvPr>
            <p:ph type="title"/>
          </p:nvPr>
        </p:nvSpPr>
        <p:spPr>
          <a:xfrm>
            <a:off x="611030" y="274638"/>
            <a:ext cx="10969943" cy="1143000"/>
          </a:xfrm>
          <a:prstGeom prst="rect">
            <a:avLst/>
          </a:prstGeom>
          <a:noFill/>
          <a:ln>
            <a:noFill/>
          </a:ln>
        </p:spPr>
        <p:txBody>
          <a:bodyPr spcFirstLastPara="1" vert="horz" wrap="square" lIns="91425" tIns="45700" rIns="91425" bIns="45700" rtlCol="0" anchor="ctr" anchorCtr="0">
            <a:normAutofit/>
          </a:bodyPr>
          <a:lstStyle/>
          <a:p>
            <a:pPr algn="ctr">
              <a:spcBef>
                <a:spcPts val="0"/>
              </a:spcBef>
              <a:buClr>
                <a:schemeClr val="dk1"/>
              </a:buClr>
              <a:buSzPts val="4400"/>
            </a:pPr>
            <a:r>
              <a:rPr lang="sv-SE"/>
              <a:t>Example 2.</a:t>
            </a:r>
            <a:endParaRPr/>
          </a:p>
        </p:txBody>
      </p:sp>
      <p:pic>
        <p:nvPicPr>
          <p:cNvPr id="211" name="Google Shape;211;p6"/>
          <p:cNvPicPr preferRelativeResize="0">
            <a:picLocks noGrp="1"/>
          </p:cNvPicPr>
          <p:nvPr>
            <p:ph type="body" idx="1"/>
          </p:nvPr>
        </p:nvPicPr>
        <p:blipFill rotWithShape="1">
          <a:blip r:embed="rId3">
            <a:alphaModFix/>
          </a:blip>
          <a:srcRect/>
          <a:stretch/>
        </p:blipFill>
        <p:spPr>
          <a:xfrm>
            <a:off x="914401" y="1722770"/>
            <a:ext cx="3381375" cy="4267200"/>
          </a:xfrm>
          <a:prstGeom prst="rect">
            <a:avLst/>
          </a:prstGeom>
          <a:noFill/>
          <a:ln>
            <a:noFill/>
          </a:ln>
        </p:spPr>
      </p:pic>
      <p:pic>
        <p:nvPicPr>
          <p:cNvPr id="212" name="Google Shape;212;p6"/>
          <p:cNvPicPr preferRelativeResize="0"/>
          <p:nvPr/>
        </p:nvPicPr>
        <p:blipFill rotWithShape="1">
          <a:blip r:embed="rId4">
            <a:alphaModFix/>
          </a:blip>
          <a:srcRect/>
          <a:stretch/>
        </p:blipFill>
        <p:spPr>
          <a:xfrm>
            <a:off x="6705601" y="1570204"/>
            <a:ext cx="3381143" cy="4572332"/>
          </a:xfrm>
          <a:prstGeom prst="rect">
            <a:avLst/>
          </a:prstGeom>
          <a:noFill/>
          <a:ln>
            <a:noFill/>
          </a:ln>
        </p:spPr>
      </p:pic>
      <p:graphicFrame>
        <p:nvGraphicFramePr>
          <p:cNvPr id="213" name="Google Shape;213;p6"/>
          <p:cNvGraphicFramePr/>
          <p:nvPr/>
        </p:nvGraphicFramePr>
        <p:xfrm>
          <a:off x="3200400" y="4026724"/>
          <a:ext cx="3352800" cy="2221677"/>
        </p:xfrm>
        <a:graphic>
          <a:graphicData uri="http://schemas.openxmlformats.org/drawingml/2006/chart">
            <c:chart xmlns:c="http://schemas.openxmlformats.org/drawingml/2006/chart" xmlns:r="http://schemas.openxmlformats.org/officeDocument/2006/relationships" r:id="rId5"/>
          </a:graphicData>
        </a:graphic>
      </p:graphicFrame>
      <p:cxnSp>
        <p:nvCxnSpPr>
          <p:cNvPr id="214" name="Google Shape;214;p6"/>
          <p:cNvCxnSpPr/>
          <p:nvPr/>
        </p:nvCxnSpPr>
        <p:spPr>
          <a:xfrm>
            <a:off x="6096000" y="1219200"/>
            <a:ext cx="0" cy="5334000"/>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graphicFrame>
        <p:nvGraphicFramePr>
          <p:cNvPr id="215" name="Google Shape;215;p6"/>
          <p:cNvGraphicFramePr/>
          <p:nvPr/>
        </p:nvGraphicFramePr>
        <p:xfrm>
          <a:off x="8610600" y="4267200"/>
          <a:ext cx="3505200" cy="2133600"/>
        </p:xfrm>
        <a:graphic>
          <a:graphicData uri="http://schemas.openxmlformats.org/drawingml/2006/chart">
            <c:chart xmlns:c="http://schemas.openxmlformats.org/drawingml/2006/chart" xmlns:r="http://schemas.openxmlformats.org/officeDocument/2006/relationships" r:id="rId6"/>
          </a:graphicData>
        </a:graphic>
      </p:graphicFrame>
      <p:sp>
        <p:nvSpPr>
          <p:cNvPr id="216" name="Google Shape;216;p6"/>
          <p:cNvSpPr/>
          <p:nvPr/>
        </p:nvSpPr>
        <p:spPr>
          <a:xfrm>
            <a:off x="8839200" y="3759740"/>
            <a:ext cx="1066800" cy="1524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algn="ctr"/>
            <a:endParaRPr>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6791458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9"/>
          <p:cNvSpPr txBox="1">
            <a:spLocks noGrp="1"/>
          </p:cNvSpPr>
          <p:nvPr>
            <p:ph type="title"/>
          </p:nvPr>
        </p:nvSpPr>
        <p:spPr>
          <a:xfrm>
            <a:off x="611030" y="274638"/>
            <a:ext cx="10969943" cy="1143000"/>
          </a:xfrm>
          <a:prstGeom prst="rect">
            <a:avLst/>
          </a:prstGeom>
          <a:noFill/>
          <a:ln>
            <a:noFill/>
          </a:ln>
        </p:spPr>
        <p:txBody>
          <a:bodyPr spcFirstLastPara="1" vert="horz" wrap="square" lIns="91425" tIns="45700" rIns="91425" bIns="45700" rtlCol="0" anchor="ctr" anchorCtr="0">
            <a:normAutofit/>
          </a:bodyPr>
          <a:lstStyle/>
          <a:p>
            <a:pPr algn="ctr">
              <a:spcBef>
                <a:spcPts val="0"/>
              </a:spcBef>
              <a:buClr>
                <a:schemeClr val="dk1"/>
              </a:buClr>
              <a:buSzPts val="4400"/>
            </a:pPr>
            <a:r>
              <a:rPr lang="sv-SE"/>
              <a:t>Example 1.</a:t>
            </a:r>
            <a:endParaRPr/>
          </a:p>
        </p:txBody>
      </p:sp>
      <p:graphicFrame>
        <p:nvGraphicFramePr>
          <p:cNvPr id="233" name="Google Shape;233;p9"/>
          <p:cNvGraphicFramePr/>
          <p:nvPr/>
        </p:nvGraphicFramePr>
        <p:xfrm>
          <a:off x="2743200" y="1845334"/>
          <a:ext cx="6858000" cy="3641066"/>
        </p:xfrm>
        <a:graphic>
          <a:graphicData uri="http://schemas.openxmlformats.org/drawingml/2006/chart">
            <c:chart xmlns:c="http://schemas.openxmlformats.org/drawingml/2006/chart" xmlns:r="http://schemas.openxmlformats.org/officeDocument/2006/relationships" r:id="rId3"/>
          </a:graphicData>
        </a:graphic>
      </p:graphicFrame>
      <p:sp>
        <p:nvSpPr>
          <p:cNvPr id="234" name="Google Shape;234;p9"/>
          <p:cNvSpPr txBox="1"/>
          <p:nvPr/>
        </p:nvSpPr>
        <p:spPr>
          <a:xfrm>
            <a:off x="3581400" y="5350534"/>
            <a:ext cx="6324600" cy="369332"/>
          </a:xfrm>
          <a:prstGeom prst="rect">
            <a:avLst/>
          </a:prstGeom>
          <a:noFill/>
          <a:ln>
            <a:noFill/>
          </a:ln>
        </p:spPr>
        <p:txBody>
          <a:bodyPr spcFirstLastPara="1" wrap="square" lIns="91425" tIns="45700" rIns="91425" bIns="45700" anchor="t" anchorCtr="0">
            <a:spAutoFit/>
          </a:bodyPr>
          <a:lstStyle/>
          <a:p>
            <a:r>
              <a:rPr lang="sv-SE">
                <a:solidFill>
                  <a:schemeClr val="dk1"/>
                </a:solidFill>
                <a:latin typeface="Calibri"/>
                <a:ea typeface="Calibri"/>
                <a:cs typeface="Calibri"/>
                <a:sym typeface="Calibri"/>
              </a:rPr>
              <a:t>Total investment cost: 2067559977 USD</a:t>
            </a:r>
            <a:endParaRPr>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37405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0"/>
          <p:cNvSpPr txBox="1">
            <a:spLocks noGrp="1"/>
          </p:cNvSpPr>
          <p:nvPr>
            <p:ph type="title"/>
          </p:nvPr>
        </p:nvSpPr>
        <p:spPr>
          <a:xfrm>
            <a:off x="611030" y="274638"/>
            <a:ext cx="10969943" cy="1143000"/>
          </a:xfrm>
          <a:prstGeom prst="rect">
            <a:avLst/>
          </a:prstGeom>
          <a:noFill/>
          <a:ln>
            <a:noFill/>
          </a:ln>
        </p:spPr>
        <p:txBody>
          <a:bodyPr spcFirstLastPara="1" vert="horz" wrap="square" lIns="91425" tIns="45700" rIns="91425" bIns="45700" rtlCol="0" anchor="ctr" anchorCtr="0">
            <a:normAutofit/>
          </a:bodyPr>
          <a:lstStyle/>
          <a:p>
            <a:pPr algn="ctr">
              <a:spcBef>
                <a:spcPts val="0"/>
              </a:spcBef>
              <a:buClr>
                <a:schemeClr val="dk1"/>
              </a:buClr>
              <a:buSzPts val="4400"/>
            </a:pPr>
            <a:r>
              <a:rPr lang="sv-SE"/>
              <a:t>Example 2.</a:t>
            </a:r>
            <a:endParaRPr/>
          </a:p>
        </p:txBody>
      </p:sp>
      <p:graphicFrame>
        <p:nvGraphicFramePr>
          <p:cNvPr id="240" name="Google Shape;240;p10"/>
          <p:cNvGraphicFramePr/>
          <p:nvPr/>
        </p:nvGraphicFramePr>
        <p:xfrm>
          <a:off x="2611755" y="1586579"/>
          <a:ext cx="6968490" cy="3640455"/>
        </p:xfrm>
        <a:graphic>
          <a:graphicData uri="http://schemas.openxmlformats.org/drawingml/2006/chart">
            <c:chart xmlns:c="http://schemas.openxmlformats.org/drawingml/2006/chart" xmlns:r="http://schemas.openxmlformats.org/officeDocument/2006/relationships" r:id="rId3"/>
          </a:graphicData>
        </a:graphic>
      </p:graphicFrame>
      <p:sp>
        <p:nvSpPr>
          <p:cNvPr id="241" name="Google Shape;241;p10"/>
          <p:cNvSpPr txBox="1"/>
          <p:nvPr/>
        </p:nvSpPr>
        <p:spPr>
          <a:xfrm>
            <a:off x="3886200" y="5395974"/>
            <a:ext cx="6324600" cy="369332"/>
          </a:xfrm>
          <a:prstGeom prst="rect">
            <a:avLst/>
          </a:prstGeom>
          <a:noFill/>
          <a:ln>
            <a:noFill/>
          </a:ln>
        </p:spPr>
        <p:txBody>
          <a:bodyPr spcFirstLastPara="1" wrap="square" lIns="91425" tIns="45700" rIns="91425" bIns="45700" anchor="t" anchorCtr="0">
            <a:spAutoFit/>
          </a:bodyPr>
          <a:lstStyle/>
          <a:p>
            <a:r>
              <a:rPr lang="sv-SE">
                <a:solidFill>
                  <a:schemeClr val="dk1"/>
                </a:solidFill>
                <a:latin typeface="Calibri"/>
                <a:ea typeface="Calibri"/>
                <a:cs typeface="Calibri"/>
                <a:sym typeface="Calibri"/>
              </a:rPr>
              <a:t>Total investment cost: 2.1 billion USD</a:t>
            </a:r>
            <a:endParaRPr>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84713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4451" y="1822850"/>
            <a:ext cx="9463097" cy="4745686"/>
          </a:xfrm>
          <a:prstGeom prst="rect">
            <a:avLst/>
          </a:prstGeom>
        </p:spPr>
      </p:pic>
      <p:sp>
        <p:nvSpPr>
          <p:cNvPr id="5" name="Rectangle 4">
            <a:extLst>
              <a:ext uri="{FF2B5EF4-FFF2-40B4-BE49-F238E27FC236}">
                <a16:creationId xmlns:a16="http://schemas.microsoft.com/office/drawing/2014/main" id="{63FE2775-FB72-4D44-B480-06EBB7F679B3}"/>
              </a:ext>
            </a:extLst>
          </p:cNvPr>
          <p:cNvSpPr/>
          <p:nvPr/>
        </p:nvSpPr>
        <p:spPr>
          <a:xfrm>
            <a:off x="887215" y="1389619"/>
            <a:ext cx="6217920" cy="400110"/>
          </a:xfrm>
          <a:prstGeom prst="rect">
            <a:avLst/>
          </a:prstGeom>
        </p:spPr>
        <p:txBody>
          <a:bodyPr wrap="square" lIns="91440" tIns="45720" rIns="91440" bIns="45720" anchor="t">
            <a:spAutoFit/>
          </a:bodyPr>
          <a:lstStyle/>
          <a:p>
            <a:pPr>
              <a:spcAft>
                <a:spcPts val="1200"/>
              </a:spcAft>
            </a:pPr>
            <a:r>
              <a:rPr lang="en-US" sz="2000" b="1" dirty="0">
                <a:solidFill>
                  <a:schemeClr val="accent5">
                    <a:lumMod val="60000"/>
                    <a:lumOff val="40000"/>
                  </a:schemeClr>
                </a:solidFill>
                <a:latin typeface="Open Sans"/>
                <a:ea typeface="Open Sans" panose="020B0606030504020204" pitchFamily="34" charset="0"/>
                <a:cs typeface="Open Sans" panose="020B0606030504020204" pitchFamily="34" charset="0"/>
              </a:rPr>
              <a:t>The role of GIS modelling</a:t>
            </a:r>
            <a:endParaRPr lang="en-ZA" sz="2000" b="1" dirty="0">
              <a:solidFill>
                <a:schemeClr val="accent5">
                  <a:lumMod val="60000"/>
                  <a:lumOff val="40000"/>
                </a:schemeClr>
              </a:solidFill>
              <a:latin typeface="Open Sans"/>
              <a:ea typeface="Open Sans" panose="020B0606030504020204" pitchFamily="34" charset="0"/>
              <a:cs typeface="Open Sans" panose="020B0606030504020204" pitchFamily="34" charset="0"/>
            </a:endParaRPr>
          </a:p>
        </p:txBody>
      </p:sp>
      <p:sp>
        <p:nvSpPr>
          <p:cNvPr id="6" name="Title 10">
            <a:extLst>
              <a:ext uri="{FF2B5EF4-FFF2-40B4-BE49-F238E27FC236}">
                <a16:creationId xmlns:a16="http://schemas.microsoft.com/office/drawing/2014/main" id="{D65E6D98-BE8C-6B4C-B23E-6167300445AE}"/>
              </a:ext>
            </a:extLst>
          </p:cNvPr>
          <p:cNvSpPr txBox="1">
            <a:spLocks/>
          </p:cNvSpPr>
          <p:nvPr/>
        </p:nvSpPr>
        <p:spPr>
          <a:xfrm>
            <a:off x="887215" y="4640"/>
            <a:ext cx="7651304" cy="136907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latin typeface="Open Sans"/>
                <a:ea typeface="Open Sans" panose="020B0606030504020204" pitchFamily="34" charset="0"/>
                <a:cs typeface="Open Sans" panose="020B0606030504020204" pitchFamily="34" charset="0"/>
                <a:sym typeface="Bodoni SvtyTwo ITC TT-Book"/>
              </a:rPr>
              <a:t>The role of GIS modelling</a:t>
            </a:r>
            <a:endParaRPr lang="en-GB" sz="4400" dirty="0">
              <a:latin typeface="Open Sans"/>
              <a:ea typeface="Open Sans" panose="020B0606030504020204" pitchFamily="34" charset="0"/>
              <a:cs typeface="Open Sans" panose="020B0606030504020204" pitchFamily="34" charset="0"/>
              <a:sym typeface="Bodoni SvtyTwo ITC TT-Book"/>
            </a:endParaRPr>
          </a:p>
        </p:txBody>
      </p:sp>
    </p:spTree>
    <p:extLst>
      <p:ext uri="{BB962C8B-B14F-4D97-AF65-F5344CB8AC3E}">
        <p14:creationId xmlns:p14="http://schemas.microsoft.com/office/powerpoint/2010/main" val="20029103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8" name="Title 1"/>
          <p:cNvSpPr txBox="1">
            <a:spLocks/>
          </p:cNvSpPr>
          <p:nvPr/>
        </p:nvSpPr>
        <p:spPr>
          <a:xfrm>
            <a:off x="838200" y="410368"/>
            <a:ext cx="10515600" cy="132556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Open Sans" panose="020B0606030504020204"/>
                <a:ea typeface="+mj-ea"/>
                <a:cs typeface="+mj-cs"/>
              </a:defRPr>
            </a:lvl1pPr>
          </a:lstStyle>
          <a:p>
            <a:r>
              <a:rPr lang="en-US" dirty="0"/>
              <a:t>Scenario and sensitivity analysis in energy systems modelling</a:t>
            </a:r>
          </a:p>
        </p:txBody>
      </p:sp>
      <p:sp>
        <p:nvSpPr>
          <p:cNvPr id="11" name="Google Shape;387;p22"/>
          <p:cNvSpPr txBox="1"/>
          <p:nvPr/>
        </p:nvSpPr>
        <p:spPr>
          <a:xfrm>
            <a:off x="838200" y="1735931"/>
            <a:ext cx="6736793" cy="447870"/>
          </a:xfrm>
          <a:prstGeom prst="rect">
            <a:avLst/>
          </a:prstGeom>
          <a:noFill/>
          <a:ln>
            <a:noFill/>
          </a:ln>
        </p:spPr>
        <p:txBody>
          <a:bodyPr spcFirstLastPara="1" wrap="square" lIns="91425" tIns="45700" rIns="91425" bIns="45700" anchor="t" anchorCtr="0">
            <a:noAutofit/>
          </a:bodyPr>
          <a:lstStyle/>
          <a:p>
            <a:pPr lvl="0">
              <a:lnSpc>
                <a:spcPct val="90000"/>
              </a:lnSpc>
              <a:buClr>
                <a:schemeClr val="dk1"/>
              </a:buClr>
              <a:buSzPts val="2700"/>
            </a:pPr>
            <a:r>
              <a:rPr lang="en-US" b="1" dirty="0">
                <a:solidFill>
                  <a:schemeClr val="accent5">
                    <a:lumMod val="60000"/>
                    <a:lumOff val="40000"/>
                  </a:schemeClr>
                </a:solidFill>
                <a:latin typeface="Open Sans"/>
                <a:ea typeface="+mn-lt"/>
                <a:cs typeface="+mn-lt"/>
                <a:sym typeface="Calibri"/>
              </a:rPr>
              <a:t>Forecasting, </a:t>
            </a:r>
            <a:r>
              <a:rPr lang="en-US" b="1" dirty="0" smtClean="0">
                <a:solidFill>
                  <a:schemeClr val="accent5">
                    <a:lumMod val="60000"/>
                    <a:lumOff val="40000"/>
                  </a:schemeClr>
                </a:solidFill>
                <a:latin typeface="Open Sans"/>
                <a:ea typeface="+mn-lt"/>
                <a:cs typeface="+mn-lt"/>
                <a:sym typeface="Calibri"/>
              </a:rPr>
              <a:t>scenarios </a:t>
            </a:r>
            <a:r>
              <a:rPr lang="en-US" b="1" dirty="0">
                <a:solidFill>
                  <a:schemeClr val="accent5">
                    <a:lumMod val="60000"/>
                    <a:lumOff val="40000"/>
                  </a:schemeClr>
                </a:solidFill>
                <a:latin typeface="Open Sans"/>
                <a:ea typeface="+mn-lt"/>
                <a:cs typeface="+mn-lt"/>
                <a:sym typeface="Calibri"/>
              </a:rPr>
              <a:t>and</a:t>
            </a:r>
            <a:r>
              <a:rPr lang="en-US" b="1" dirty="0" smtClean="0">
                <a:solidFill>
                  <a:schemeClr val="accent5">
                    <a:lumMod val="60000"/>
                    <a:lumOff val="40000"/>
                  </a:schemeClr>
                </a:solidFill>
                <a:latin typeface="Open Sans"/>
                <a:ea typeface="+mn-lt"/>
                <a:cs typeface="+mn-lt"/>
                <a:sym typeface="Calibri"/>
              </a:rPr>
              <a:t> backcasting</a:t>
            </a:r>
            <a:endParaRPr sz="2700" dirty="0">
              <a:solidFill>
                <a:schemeClr val="dk1"/>
              </a:solidFill>
              <a:latin typeface="Calibri"/>
              <a:ea typeface="Calibri"/>
              <a:cs typeface="Calibri"/>
              <a:sym typeface="Calibri"/>
            </a:endParaRPr>
          </a:p>
        </p:txBody>
      </p:sp>
      <p:sp>
        <p:nvSpPr>
          <p:cNvPr id="5" name="Rectangle 4"/>
          <p:cNvSpPr/>
          <p:nvPr/>
        </p:nvSpPr>
        <p:spPr>
          <a:xfrm>
            <a:off x="122311" y="6356349"/>
            <a:ext cx="2634054" cy="246221"/>
          </a:xfrm>
          <a:prstGeom prst="rect">
            <a:avLst/>
          </a:prstGeom>
        </p:spPr>
        <p:txBody>
          <a:bodyPr wrap="none">
            <a:spAutoFit/>
          </a:bodyPr>
          <a:lstStyle/>
          <a:p>
            <a:r>
              <a:rPr lang="sv-SE" sz="1000" b="1" dirty="0" smtClean="0">
                <a:solidFill>
                  <a:srgbClr val="1D1C1D"/>
                </a:solidFill>
                <a:latin typeface="Slack-Lato"/>
              </a:rPr>
              <a:t>Source:</a:t>
            </a:r>
            <a:r>
              <a:rPr lang="sv-SE" sz="1000" dirty="0">
                <a:solidFill>
                  <a:srgbClr val="1D1C1D"/>
                </a:solidFill>
                <a:latin typeface="Slack-Lato"/>
              </a:rPr>
              <a:t> </a:t>
            </a:r>
            <a:r>
              <a:rPr lang="sv-SE" sz="1000" dirty="0" err="1" smtClean="0">
                <a:solidFill>
                  <a:srgbClr val="1D1C1D"/>
                </a:solidFill>
                <a:latin typeface="Slack-Lato"/>
              </a:rPr>
              <a:t>Adapted</a:t>
            </a:r>
            <a:r>
              <a:rPr lang="sv-SE" sz="1000" dirty="0" smtClean="0">
                <a:solidFill>
                  <a:srgbClr val="1D1C1D"/>
                </a:solidFill>
                <a:latin typeface="Slack-Lato"/>
              </a:rPr>
              <a:t> from Sahlberg et </a:t>
            </a:r>
            <a:r>
              <a:rPr lang="sv-SE" sz="1000" dirty="0">
                <a:solidFill>
                  <a:srgbClr val="1D1C1D"/>
                </a:solidFill>
                <a:latin typeface="Slack-Lato"/>
              </a:rPr>
              <a:t>al. </a:t>
            </a:r>
            <a:r>
              <a:rPr lang="sv-SE" sz="1000" dirty="0" smtClean="0">
                <a:solidFill>
                  <a:srgbClr val="1D1C1D"/>
                </a:solidFill>
                <a:latin typeface="Slack-Lato"/>
              </a:rPr>
              <a:t>2018</a:t>
            </a:r>
            <a:endParaRPr lang="en-GB" sz="1000" dirty="0"/>
          </a:p>
        </p:txBody>
      </p:sp>
      <p:sp>
        <p:nvSpPr>
          <p:cNvPr id="2" name="Rounded Rectangle 1"/>
          <p:cNvSpPr/>
          <p:nvPr/>
        </p:nvSpPr>
        <p:spPr>
          <a:xfrm>
            <a:off x="838200" y="2183801"/>
            <a:ext cx="2770495" cy="403031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4307006" y="2183801"/>
            <a:ext cx="2770495" cy="403031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7826646" y="2183800"/>
            <a:ext cx="2770495" cy="403031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1039389" y="3098042"/>
            <a:ext cx="2372551" cy="573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latin typeface="Open Sans" panose="020B0606030504020204"/>
              </a:rPr>
              <a:t>FUTURE</a:t>
            </a:r>
            <a:endParaRPr lang="en-GB" b="1" dirty="0">
              <a:latin typeface="Open Sans" panose="020B0606030504020204"/>
            </a:endParaRPr>
          </a:p>
        </p:txBody>
      </p:sp>
      <p:sp>
        <p:nvSpPr>
          <p:cNvPr id="10" name="Rectangle 9"/>
          <p:cNvSpPr/>
          <p:nvPr/>
        </p:nvSpPr>
        <p:spPr>
          <a:xfrm>
            <a:off x="4505978" y="3098042"/>
            <a:ext cx="2372551" cy="573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latin typeface="Open Sans" panose="020B0606030504020204"/>
              </a:rPr>
              <a:t>FUTURE</a:t>
            </a:r>
            <a:endParaRPr lang="en-GB" b="1" dirty="0">
              <a:latin typeface="Open Sans" panose="020B0606030504020204"/>
            </a:endParaRPr>
          </a:p>
        </p:txBody>
      </p:sp>
      <p:sp>
        <p:nvSpPr>
          <p:cNvPr id="12" name="Rectangle 11"/>
          <p:cNvSpPr/>
          <p:nvPr/>
        </p:nvSpPr>
        <p:spPr>
          <a:xfrm>
            <a:off x="7975748" y="3109425"/>
            <a:ext cx="2372551" cy="573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latin typeface="Open Sans" panose="020B0606030504020204"/>
              </a:rPr>
              <a:t>FUTURE</a:t>
            </a:r>
            <a:endParaRPr lang="en-GB" b="1" dirty="0">
              <a:latin typeface="Open Sans" panose="020B0606030504020204"/>
            </a:endParaRPr>
          </a:p>
        </p:txBody>
      </p:sp>
      <p:sp>
        <p:nvSpPr>
          <p:cNvPr id="6" name="Rectangle 5"/>
          <p:cNvSpPr/>
          <p:nvPr/>
        </p:nvSpPr>
        <p:spPr>
          <a:xfrm>
            <a:off x="1172570" y="2289299"/>
            <a:ext cx="2101755" cy="38987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00" b="1" dirty="0" smtClean="0">
                <a:solidFill>
                  <a:schemeClr val="tx1"/>
                </a:solidFill>
              </a:rPr>
              <a:t>Forecasting</a:t>
            </a:r>
            <a:endParaRPr lang="en-GB" sz="2100" b="1" dirty="0">
              <a:solidFill>
                <a:schemeClr val="tx1"/>
              </a:solidFill>
            </a:endParaRPr>
          </a:p>
        </p:txBody>
      </p:sp>
      <p:sp>
        <p:nvSpPr>
          <p:cNvPr id="13" name="Rectangle 12"/>
          <p:cNvSpPr/>
          <p:nvPr/>
        </p:nvSpPr>
        <p:spPr>
          <a:xfrm>
            <a:off x="4641376" y="2289825"/>
            <a:ext cx="2101755" cy="50984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solidFill>
                  <a:schemeClr val="tx1"/>
                </a:solidFill>
              </a:rPr>
              <a:t>Scenarios: exploratory and normative</a:t>
            </a:r>
            <a:endParaRPr lang="en-GB" sz="1600" b="1" dirty="0">
              <a:solidFill>
                <a:schemeClr val="tx1"/>
              </a:solidFill>
            </a:endParaRPr>
          </a:p>
        </p:txBody>
      </p:sp>
      <p:sp>
        <p:nvSpPr>
          <p:cNvPr id="14" name="Rectangle 13"/>
          <p:cNvSpPr/>
          <p:nvPr/>
        </p:nvSpPr>
        <p:spPr>
          <a:xfrm>
            <a:off x="8110182" y="2290877"/>
            <a:ext cx="2101755" cy="38987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00" b="1" dirty="0" smtClean="0">
                <a:solidFill>
                  <a:schemeClr val="tx1"/>
                </a:solidFill>
              </a:rPr>
              <a:t>Backcasting</a:t>
            </a:r>
            <a:endParaRPr lang="en-GB" sz="2100" b="1" dirty="0">
              <a:solidFill>
                <a:schemeClr val="tx1"/>
              </a:solidFill>
            </a:endParaRPr>
          </a:p>
        </p:txBody>
      </p:sp>
      <p:sp>
        <p:nvSpPr>
          <p:cNvPr id="15" name="Rectangle 14"/>
          <p:cNvSpPr/>
          <p:nvPr/>
        </p:nvSpPr>
        <p:spPr>
          <a:xfrm>
            <a:off x="1037171" y="5335273"/>
            <a:ext cx="2372551" cy="573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latin typeface="Open Sans" panose="020B0606030504020204"/>
              </a:rPr>
              <a:t>Present</a:t>
            </a:r>
            <a:endParaRPr lang="en-GB" b="1" dirty="0">
              <a:latin typeface="Open Sans" panose="020B0606030504020204"/>
            </a:endParaRPr>
          </a:p>
        </p:txBody>
      </p:sp>
      <p:sp>
        <p:nvSpPr>
          <p:cNvPr id="16" name="Rectangle 15"/>
          <p:cNvSpPr/>
          <p:nvPr/>
        </p:nvSpPr>
        <p:spPr>
          <a:xfrm>
            <a:off x="4505977" y="5342537"/>
            <a:ext cx="2372551" cy="573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latin typeface="Open Sans" panose="020B0606030504020204"/>
              </a:rPr>
              <a:t>Present</a:t>
            </a:r>
            <a:endParaRPr lang="en-GB" b="1" dirty="0">
              <a:latin typeface="Open Sans" panose="020B0606030504020204"/>
            </a:endParaRPr>
          </a:p>
        </p:txBody>
      </p:sp>
      <p:sp>
        <p:nvSpPr>
          <p:cNvPr id="17" name="Rectangle 16"/>
          <p:cNvSpPr/>
          <p:nvPr/>
        </p:nvSpPr>
        <p:spPr>
          <a:xfrm>
            <a:off x="7974783" y="5335273"/>
            <a:ext cx="2372551" cy="573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latin typeface="Open Sans" panose="020B0606030504020204"/>
              </a:rPr>
              <a:t>Present</a:t>
            </a:r>
            <a:endParaRPr lang="en-GB" b="1" dirty="0">
              <a:latin typeface="Open Sans" panose="020B0606030504020204"/>
            </a:endParaRPr>
          </a:p>
        </p:txBody>
      </p:sp>
      <p:cxnSp>
        <p:nvCxnSpPr>
          <p:cNvPr id="19" name="Straight Arrow Connector 18"/>
          <p:cNvCxnSpPr>
            <a:stCxn id="15" idx="0"/>
          </p:cNvCxnSpPr>
          <p:nvPr/>
        </p:nvCxnSpPr>
        <p:spPr>
          <a:xfrm flipH="1" flipV="1">
            <a:off x="1172570" y="3682631"/>
            <a:ext cx="1050877" cy="1652642"/>
          </a:xfrm>
          <a:prstGeom prst="straightConnector1">
            <a:avLst/>
          </a:prstGeom>
          <a:ln>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5" idx="0"/>
          </p:cNvCxnSpPr>
          <p:nvPr/>
        </p:nvCxnSpPr>
        <p:spPr>
          <a:xfrm flipV="1">
            <a:off x="2223447" y="3682631"/>
            <a:ext cx="874595" cy="1652642"/>
          </a:xfrm>
          <a:prstGeom prst="straightConnector1">
            <a:avLst/>
          </a:prstGeom>
          <a:ln>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4" idx="2"/>
          </p:cNvCxnSpPr>
          <p:nvPr/>
        </p:nvCxnSpPr>
        <p:spPr>
          <a:xfrm flipV="1">
            <a:off x="2223447" y="3671248"/>
            <a:ext cx="2218" cy="16640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392072" y="3916907"/>
            <a:ext cx="627797" cy="545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2374710" y="3903260"/>
            <a:ext cx="518615" cy="1091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6" idx="0"/>
          </p:cNvCxnSpPr>
          <p:nvPr/>
        </p:nvCxnSpPr>
        <p:spPr>
          <a:xfrm flipH="1" flipV="1">
            <a:off x="4641376" y="3682631"/>
            <a:ext cx="1050877" cy="16599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flipV="1">
            <a:off x="5252414" y="3686263"/>
            <a:ext cx="438703" cy="16490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flipV="1">
            <a:off x="5659898" y="3714456"/>
            <a:ext cx="32355" cy="16208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5691116" y="3714456"/>
            <a:ext cx="404884" cy="16208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5676075" y="3714456"/>
            <a:ext cx="888498" cy="16166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3" name="Arc 52"/>
          <p:cNvSpPr/>
          <p:nvPr/>
        </p:nvSpPr>
        <p:spPr>
          <a:xfrm rot="14347232">
            <a:off x="9369573" y="2997005"/>
            <a:ext cx="2153532" cy="3051597"/>
          </a:xfrm>
          <a:prstGeom prst="arc">
            <a:avLst>
              <a:gd name="adj1" fmla="val 16200000"/>
              <a:gd name="adj2" fmla="val 21534335"/>
            </a:avLst>
          </a:prstGeom>
          <a:ln>
            <a:prstDash val="sysDash"/>
            <a:headEnd type="arrow"/>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4" name="Arc 53"/>
          <p:cNvSpPr/>
          <p:nvPr/>
        </p:nvSpPr>
        <p:spPr>
          <a:xfrm rot="3486606">
            <a:off x="7559170" y="3033398"/>
            <a:ext cx="2096872" cy="2795308"/>
          </a:xfrm>
          <a:prstGeom prst="arc">
            <a:avLst>
              <a:gd name="adj1" fmla="val 16200000"/>
              <a:gd name="adj2" fmla="val 21534335"/>
            </a:avLst>
          </a:prstGeom>
          <a:ln>
            <a:prstDash val="sysDash"/>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5" name="Oval 54"/>
          <p:cNvSpPr/>
          <p:nvPr/>
        </p:nvSpPr>
        <p:spPr>
          <a:xfrm>
            <a:off x="9703558" y="3682631"/>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p:cNvSpPr/>
          <p:nvPr/>
        </p:nvSpPr>
        <p:spPr>
          <a:xfrm>
            <a:off x="8695896" y="3712201"/>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 57"/>
          <p:cNvSpPr/>
          <p:nvPr/>
        </p:nvSpPr>
        <p:spPr>
          <a:xfrm>
            <a:off x="9175848" y="3700825"/>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p:cNvSpPr/>
          <p:nvPr/>
        </p:nvSpPr>
        <p:spPr>
          <a:xfrm>
            <a:off x="8110182" y="6205773"/>
            <a:ext cx="2876108" cy="246221"/>
          </a:xfrm>
          <a:prstGeom prst="rect">
            <a:avLst/>
          </a:prstGeom>
        </p:spPr>
        <p:txBody>
          <a:bodyPr wrap="none">
            <a:spAutoFit/>
          </a:bodyPr>
          <a:lstStyle/>
          <a:p>
            <a:r>
              <a:rPr lang="en-GB" sz="1000" b="1" dirty="0" smtClean="0"/>
              <a:t>Picture source: </a:t>
            </a:r>
            <a:r>
              <a:rPr lang="en-GB" sz="1000" dirty="0"/>
              <a:t>Adapted from van </a:t>
            </a:r>
            <a:r>
              <a:rPr lang="en-GB" sz="1000" dirty="0" err="1" smtClean="0"/>
              <a:t>Bers</a:t>
            </a:r>
            <a:r>
              <a:rPr lang="en-GB" sz="1000" dirty="0" smtClean="0"/>
              <a:t> et al. </a:t>
            </a:r>
            <a:r>
              <a:rPr lang="en-GB" sz="1000" dirty="0" smtClean="0"/>
              <a:t>2016, </a:t>
            </a:r>
            <a:r>
              <a:rPr lang="en-GB" sz="1000" dirty="0" smtClean="0">
                <a:hlinkClick r:id="rId3"/>
              </a:rPr>
              <a:t>I</a:t>
            </a:r>
            <a:endParaRPr lang="en-GB" sz="1000" dirty="0"/>
          </a:p>
        </p:txBody>
      </p:sp>
    </p:spTree>
    <p:extLst>
      <p:ext uri="{BB962C8B-B14F-4D97-AF65-F5344CB8AC3E}">
        <p14:creationId xmlns:p14="http://schemas.microsoft.com/office/powerpoint/2010/main" val="11172787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3FE2775-FB72-4D44-B480-06EBB7F679B3}"/>
              </a:ext>
            </a:extLst>
          </p:cNvPr>
          <p:cNvSpPr/>
          <p:nvPr/>
        </p:nvSpPr>
        <p:spPr>
          <a:xfrm>
            <a:off x="887215" y="1389619"/>
            <a:ext cx="6217920" cy="400110"/>
          </a:xfrm>
          <a:prstGeom prst="rect">
            <a:avLst/>
          </a:prstGeom>
        </p:spPr>
        <p:txBody>
          <a:bodyPr wrap="square" lIns="91440" tIns="45720" rIns="91440" bIns="45720" anchor="t">
            <a:spAutoFit/>
          </a:bodyPr>
          <a:lstStyle/>
          <a:p>
            <a:pPr>
              <a:spcAft>
                <a:spcPts val="1200"/>
              </a:spcAft>
            </a:pPr>
            <a:r>
              <a:rPr lang="en-US" sz="2000" b="1" dirty="0">
                <a:solidFill>
                  <a:schemeClr val="accent5">
                    <a:lumMod val="60000"/>
                    <a:lumOff val="40000"/>
                  </a:schemeClr>
                </a:solidFill>
                <a:latin typeface="Open Sans"/>
                <a:ea typeface="Open Sans" panose="020B0606030504020204" pitchFamily="34" charset="0"/>
                <a:cs typeface="Open Sans" panose="020B0606030504020204" pitchFamily="34" charset="0"/>
              </a:rPr>
              <a:t>Identify geospatial energy related data</a:t>
            </a:r>
            <a:endParaRPr lang="en-ZA" sz="2000" b="1" dirty="0">
              <a:solidFill>
                <a:schemeClr val="accent5">
                  <a:lumMod val="60000"/>
                  <a:lumOff val="40000"/>
                </a:schemeClr>
              </a:solidFill>
              <a:latin typeface="Open Sans"/>
              <a:ea typeface="Open Sans" panose="020B0606030504020204" pitchFamily="34" charset="0"/>
              <a:cs typeface="Open Sans" panose="020B0606030504020204" pitchFamily="34" charset="0"/>
            </a:endParaRPr>
          </a:p>
        </p:txBody>
      </p:sp>
      <p:sp>
        <p:nvSpPr>
          <p:cNvPr id="9" name="Title 10">
            <a:extLst>
              <a:ext uri="{FF2B5EF4-FFF2-40B4-BE49-F238E27FC236}">
                <a16:creationId xmlns:a16="http://schemas.microsoft.com/office/drawing/2014/main" id="{D65E6D98-BE8C-6B4C-B23E-6167300445AE}"/>
              </a:ext>
            </a:extLst>
          </p:cNvPr>
          <p:cNvSpPr txBox="1">
            <a:spLocks/>
          </p:cNvSpPr>
          <p:nvPr/>
        </p:nvSpPr>
        <p:spPr>
          <a:xfrm>
            <a:off x="873847" y="-2044"/>
            <a:ext cx="9009427" cy="137575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latin typeface="Open Sans"/>
                <a:ea typeface="Open Sans" panose="020B0606030504020204" pitchFamily="34" charset="0"/>
                <a:cs typeface="Open Sans" panose="020B0606030504020204" pitchFamily="34" charset="0"/>
                <a:sym typeface="Bodoni SvtyTwo ITC TT-Book"/>
              </a:rPr>
              <a:t>Key datasets used in OnSSET</a:t>
            </a:r>
            <a:r>
              <a:rPr lang="en-GB" sz="4400" dirty="0">
                <a:latin typeface="Open Sans"/>
                <a:ea typeface="Open Sans" panose="020B0606030504020204" pitchFamily="34" charset="0"/>
                <a:cs typeface="Open Sans" panose="020B0606030504020204" pitchFamily="34" charset="0"/>
                <a:sym typeface="Bodoni SvtyTwo ITC TT-Book"/>
              </a:rPr>
              <a:t> </a:t>
            </a:r>
          </a:p>
        </p:txBody>
      </p:sp>
      <p:sp>
        <p:nvSpPr>
          <p:cNvPr id="2" name="Content Placeholder 1"/>
          <p:cNvSpPr>
            <a:spLocks noGrp="1"/>
          </p:cNvSpPr>
          <p:nvPr>
            <p:ph idx="1"/>
          </p:nvPr>
        </p:nvSpPr>
        <p:spPr/>
        <p:txBody>
          <a:bodyPr vert="horz" lIns="91440" tIns="45720" rIns="91440" bIns="45720" rtlCol="0" anchor="t">
            <a:normAutofit fontScale="77500" lnSpcReduction="20000"/>
          </a:bodyPr>
          <a:lstStyle/>
          <a:p>
            <a:r>
              <a:rPr lang="en-US" dirty="0">
                <a:latin typeface="Open Sans"/>
              </a:rPr>
              <a:t>Administrative boundaries</a:t>
            </a:r>
          </a:p>
          <a:p>
            <a:r>
              <a:rPr lang="en-US" dirty="0">
                <a:latin typeface="Open Sans"/>
              </a:rPr>
              <a:t>Road network </a:t>
            </a:r>
          </a:p>
          <a:p>
            <a:r>
              <a:rPr lang="en-US" dirty="0">
                <a:latin typeface="Open Sans"/>
              </a:rPr>
              <a:t>Nighttime light </a:t>
            </a:r>
          </a:p>
          <a:p>
            <a:r>
              <a:rPr lang="en-US" dirty="0">
                <a:latin typeface="Open Sans"/>
              </a:rPr>
              <a:t>Power plants</a:t>
            </a:r>
          </a:p>
          <a:p>
            <a:r>
              <a:rPr lang="en-US" dirty="0">
                <a:latin typeface="Open Sans"/>
              </a:rPr>
              <a:t>Mines</a:t>
            </a:r>
          </a:p>
          <a:p>
            <a:r>
              <a:rPr lang="en-US" dirty="0">
                <a:latin typeface="Open Sans"/>
              </a:rPr>
              <a:t>Existing Grid Network</a:t>
            </a:r>
          </a:p>
          <a:p>
            <a:r>
              <a:rPr lang="en-US" dirty="0">
                <a:latin typeface="Open Sans"/>
              </a:rPr>
              <a:t>Current population </a:t>
            </a:r>
          </a:p>
          <a:p>
            <a:r>
              <a:rPr lang="en-US" dirty="0">
                <a:latin typeface="Open Sans"/>
              </a:rPr>
              <a:t>Projected population and Grid Network</a:t>
            </a:r>
          </a:p>
          <a:p>
            <a:r>
              <a:rPr lang="en-US" dirty="0">
                <a:latin typeface="Open Sans"/>
              </a:rPr>
              <a:t>Wind power capacity factor</a:t>
            </a:r>
          </a:p>
          <a:p>
            <a:r>
              <a:rPr lang="en-US" dirty="0">
                <a:latin typeface="Open Sans"/>
              </a:rPr>
              <a:t>Global Horizontal Irradiance </a:t>
            </a:r>
          </a:p>
          <a:p>
            <a:r>
              <a:rPr lang="en-US" dirty="0">
                <a:latin typeface="Open Sans"/>
              </a:rPr>
              <a:t>Mini and small hydropower potential</a:t>
            </a:r>
          </a:p>
          <a:p>
            <a:r>
              <a:rPr lang="en-US" dirty="0">
                <a:latin typeface="Open Sans"/>
              </a:rPr>
              <a:t>Spatial cost of Diesel gensets</a:t>
            </a:r>
            <a:endParaRPr lang="en-US">
              <a:latin typeface="Open Sans"/>
            </a:endParaRPr>
          </a:p>
        </p:txBody>
      </p:sp>
      <p:sp>
        <p:nvSpPr>
          <p:cNvPr id="7" name="Rectangle 6"/>
          <p:cNvSpPr/>
          <p:nvPr/>
        </p:nvSpPr>
        <p:spPr>
          <a:xfrm>
            <a:off x="860136" y="6154342"/>
            <a:ext cx="1701107" cy="246221"/>
          </a:xfrm>
          <a:prstGeom prst="rect">
            <a:avLst/>
          </a:prstGeom>
        </p:spPr>
        <p:txBody>
          <a:bodyPr wrap="none">
            <a:spAutoFit/>
          </a:bodyPr>
          <a:lstStyle/>
          <a:p>
            <a:r>
              <a:rPr lang="en-US" sz="1000" b="1" dirty="0">
                <a:solidFill>
                  <a:srgbClr val="1D1C1D"/>
                </a:solidFill>
                <a:latin typeface="Open Sans"/>
              </a:rPr>
              <a:t>Source:</a:t>
            </a:r>
            <a:r>
              <a:rPr lang="en-US" sz="1000" dirty="0">
                <a:solidFill>
                  <a:srgbClr val="1D1C1D"/>
                </a:solidFill>
                <a:latin typeface="Open Sans"/>
              </a:rPr>
              <a:t> Mentis et al. 2021</a:t>
            </a:r>
            <a:endParaRPr lang="en-US" sz="1000" dirty="0">
              <a:latin typeface="Open Sans"/>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0893" t="11404" r="26763" b="16491"/>
          <a:stretch/>
        </p:blipFill>
        <p:spPr>
          <a:xfrm>
            <a:off x="6096000" y="1275529"/>
            <a:ext cx="5077327" cy="4944980"/>
          </a:xfrm>
          <a:prstGeom prst="rect">
            <a:avLst/>
          </a:prstGeom>
        </p:spPr>
      </p:pic>
      <p:sp>
        <p:nvSpPr>
          <p:cNvPr id="11" name="Rectangle 10"/>
          <p:cNvSpPr/>
          <p:nvPr/>
        </p:nvSpPr>
        <p:spPr>
          <a:xfrm>
            <a:off x="7050316" y="6035843"/>
            <a:ext cx="4481355" cy="369332"/>
          </a:xfrm>
          <a:prstGeom prst="rect">
            <a:avLst/>
          </a:prstGeom>
        </p:spPr>
        <p:txBody>
          <a:bodyPr wrap="none" lIns="91440" tIns="45720" rIns="91440" bIns="45720" anchor="t">
            <a:spAutoFit/>
          </a:bodyPr>
          <a:lstStyle/>
          <a:p>
            <a:r>
              <a:rPr lang="en-GB" dirty="0">
                <a:latin typeface="Open Sans"/>
              </a:rPr>
              <a:t>Korkovelos et al., </a:t>
            </a:r>
            <a:r>
              <a:rPr lang="en-GB" dirty="0" smtClean="0">
                <a:latin typeface="Open Sans"/>
              </a:rPr>
              <a:t>2019, </a:t>
            </a:r>
            <a:r>
              <a:rPr lang="en-GB" dirty="0">
                <a:latin typeface="Open Sans"/>
              </a:rPr>
              <a:t>Mentis et al. 2017</a:t>
            </a:r>
          </a:p>
        </p:txBody>
      </p:sp>
      <p:sp>
        <p:nvSpPr>
          <p:cNvPr id="10" name="Rectangle 9"/>
          <p:cNvSpPr/>
          <p:nvPr/>
        </p:nvSpPr>
        <p:spPr>
          <a:xfrm>
            <a:off x="7480052" y="1441086"/>
            <a:ext cx="2403222" cy="369332"/>
          </a:xfrm>
          <a:prstGeom prst="rect">
            <a:avLst/>
          </a:prstGeom>
        </p:spPr>
        <p:txBody>
          <a:bodyPr wrap="none" lIns="91440" tIns="45720" rIns="91440" bIns="45720" anchor="t">
            <a:spAutoFit/>
          </a:bodyPr>
          <a:lstStyle/>
          <a:p>
            <a:r>
              <a:rPr lang="en-GB" dirty="0" smtClean="0">
                <a:latin typeface="Open Sans"/>
              </a:rPr>
              <a:t>Existing Grid Network</a:t>
            </a:r>
            <a:endParaRPr lang="en-GB" dirty="0">
              <a:latin typeface="Open Sans"/>
            </a:endParaRPr>
          </a:p>
        </p:txBody>
      </p:sp>
    </p:spTree>
    <p:extLst>
      <p:ext uri="{BB962C8B-B14F-4D97-AF65-F5344CB8AC3E}">
        <p14:creationId xmlns:p14="http://schemas.microsoft.com/office/powerpoint/2010/main" val="1078765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D554307-1DC8-4D2F-AF4F-E548F16D593B}"/>
              </a:ext>
            </a:extLst>
          </p:cNvPr>
          <p:cNvSpPr>
            <a:spLocks noGrp="1"/>
          </p:cNvSpPr>
          <p:nvPr>
            <p:ph type="title"/>
          </p:nvPr>
        </p:nvSpPr>
        <p:spPr>
          <a:xfrm>
            <a:off x="674915" y="365125"/>
            <a:ext cx="10515600" cy="1325563"/>
          </a:xfrm>
        </p:spPr>
        <p:txBody>
          <a:bodyPr/>
          <a:lstStyle/>
          <a:p>
            <a:pPr algn="ctr"/>
            <a:r>
              <a:rPr lang="en-US" dirty="0" smtClean="0"/>
              <a:t>Points</a:t>
            </a:r>
            <a:endParaRPr lang="en-US" dirty="0"/>
          </a:p>
        </p:txBody>
      </p:sp>
      <p:sp>
        <p:nvSpPr>
          <p:cNvPr id="13" name="Platshållare för innehåll 2">
            <a:extLst>
              <a:ext uri="{FF2B5EF4-FFF2-40B4-BE49-F238E27FC236}">
                <a16:creationId xmlns:a16="http://schemas.microsoft.com/office/drawing/2014/main" id="{FFDA943F-7EA8-41E3-B2CC-44023B603282}"/>
              </a:ext>
            </a:extLst>
          </p:cNvPr>
          <p:cNvSpPr txBox="1">
            <a:spLocks/>
          </p:cNvSpPr>
          <p:nvPr/>
        </p:nvSpPr>
        <p:spPr>
          <a:xfrm>
            <a:off x="5189619" y="1371600"/>
            <a:ext cx="6284626" cy="47752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t>Single vertex</a:t>
            </a:r>
          </a:p>
          <a:p>
            <a:pPr>
              <a:buFont typeface="Wingdings" panose="05000000000000000000" pitchFamily="2" charset="2"/>
              <a:buChar char="Ø"/>
            </a:pPr>
            <a:endParaRPr lang="en-US" dirty="0" smtClean="0"/>
          </a:p>
          <a:p>
            <a:pPr>
              <a:buFont typeface="Wingdings" panose="05000000000000000000" pitchFamily="2" charset="2"/>
              <a:buChar char="Ø"/>
            </a:pPr>
            <a:r>
              <a:rPr lang="en-US" dirty="0" smtClean="0"/>
              <a:t>Described by coordinates and attributes</a:t>
            </a:r>
          </a:p>
          <a:p>
            <a:pPr>
              <a:buFont typeface="Wingdings" panose="05000000000000000000" pitchFamily="2" charset="2"/>
              <a:buChar char="Ø"/>
            </a:pPr>
            <a:endParaRPr lang="en-US" dirty="0" smtClean="0"/>
          </a:p>
          <a:p>
            <a:pPr>
              <a:buFont typeface="Wingdings" panose="05000000000000000000" pitchFamily="2" charset="2"/>
              <a:buChar char="Ø"/>
            </a:pPr>
            <a:r>
              <a:rPr lang="en-US" dirty="0" smtClean="0"/>
              <a:t>What is considered a point is subjective</a:t>
            </a:r>
          </a:p>
          <a:p>
            <a:pPr>
              <a:buFont typeface="Wingdings" panose="05000000000000000000" pitchFamily="2" charset="2"/>
              <a:buChar char="Ø"/>
            </a:pPr>
            <a:endParaRPr lang="en-US" dirty="0"/>
          </a:p>
          <a:p>
            <a:pPr>
              <a:buFont typeface="Wingdings" panose="05000000000000000000" pitchFamily="2" charset="2"/>
              <a:buChar char="Ø"/>
            </a:pPr>
            <a:r>
              <a:rPr lang="en-US" dirty="0" smtClean="0"/>
              <a:t>Applies to features:</a:t>
            </a:r>
          </a:p>
          <a:p>
            <a:pPr lvl="2">
              <a:buFont typeface="Wingdings" panose="05000000000000000000" pitchFamily="2" charset="2"/>
              <a:buChar char="Ø"/>
            </a:pPr>
            <a:r>
              <a:rPr lang="en-US" dirty="0" smtClean="0"/>
              <a:t>Without area</a:t>
            </a:r>
          </a:p>
          <a:p>
            <a:pPr lvl="2">
              <a:buFont typeface="Wingdings" panose="05000000000000000000" pitchFamily="2" charset="2"/>
              <a:buChar char="Ø"/>
            </a:pPr>
            <a:r>
              <a:rPr lang="en-US" dirty="0" smtClean="0"/>
              <a:t>Too small to be displayed at current scale  </a:t>
            </a:r>
          </a:p>
          <a:p>
            <a:endParaRPr lang="en-US" b="1" dirty="0" smtClean="0">
              <a:solidFill>
                <a:schemeClr val="bg1"/>
              </a:solidFill>
            </a:endParaRPr>
          </a:p>
          <a:p>
            <a:endParaRPr lang="en-US" b="1" dirty="0">
              <a:solidFill>
                <a:schemeClr val="bg1"/>
              </a:solidFill>
            </a:endParaRPr>
          </a:p>
        </p:txBody>
      </p:sp>
      <p:pic>
        <p:nvPicPr>
          <p:cNvPr id="3" name="Picture 2"/>
          <p:cNvPicPr>
            <a:picLocks noChangeAspect="1"/>
          </p:cNvPicPr>
          <p:nvPr/>
        </p:nvPicPr>
        <p:blipFill>
          <a:blip r:embed="rId3"/>
          <a:stretch>
            <a:fillRect/>
          </a:stretch>
        </p:blipFill>
        <p:spPr>
          <a:xfrm>
            <a:off x="674915" y="1371600"/>
            <a:ext cx="3768153" cy="4065639"/>
          </a:xfrm>
          <a:prstGeom prst="rect">
            <a:avLst/>
          </a:prstGeom>
        </p:spPr>
      </p:pic>
    </p:spTree>
    <p:extLst>
      <p:ext uri="{BB962C8B-B14F-4D97-AF65-F5344CB8AC3E}">
        <p14:creationId xmlns:p14="http://schemas.microsoft.com/office/powerpoint/2010/main" val="23292141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D554307-1DC8-4D2F-AF4F-E548F16D593B}"/>
              </a:ext>
            </a:extLst>
          </p:cNvPr>
          <p:cNvSpPr>
            <a:spLocks noGrp="1"/>
          </p:cNvSpPr>
          <p:nvPr>
            <p:ph type="title"/>
          </p:nvPr>
        </p:nvSpPr>
        <p:spPr>
          <a:xfrm>
            <a:off x="674915" y="365125"/>
            <a:ext cx="10515600" cy="1325563"/>
          </a:xfrm>
        </p:spPr>
        <p:txBody>
          <a:bodyPr/>
          <a:lstStyle/>
          <a:p>
            <a:pPr algn="ctr"/>
            <a:r>
              <a:rPr lang="en-US" dirty="0" smtClean="0"/>
              <a:t>Lines</a:t>
            </a:r>
            <a:endParaRPr lang="en-US" dirty="0"/>
          </a:p>
        </p:txBody>
      </p:sp>
      <p:pic>
        <p:nvPicPr>
          <p:cNvPr id="11" name="Bildobjekt 10"/>
          <p:cNvPicPr>
            <a:picLocks noChangeAspect="1"/>
          </p:cNvPicPr>
          <p:nvPr/>
        </p:nvPicPr>
        <p:blipFill>
          <a:blip r:embed="rId3"/>
          <a:stretch>
            <a:fillRect/>
          </a:stretch>
        </p:blipFill>
        <p:spPr>
          <a:xfrm>
            <a:off x="284480" y="1645920"/>
            <a:ext cx="4645013" cy="4297680"/>
          </a:xfrm>
          <a:prstGeom prst="rect">
            <a:avLst/>
          </a:prstGeom>
        </p:spPr>
      </p:pic>
      <p:sp>
        <p:nvSpPr>
          <p:cNvPr id="13" name="Platshållare för innehåll 2">
            <a:extLst>
              <a:ext uri="{FF2B5EF4-FFF2-40B4-BE49-F238E27FC236}">
                <a16:creationId xmlns:a16="http://schemas.microsoft.com/office/drawing/2014/main" id="{FFDA943F-7EA8-41E3-B2CC-44023B603282}"/>
              </a:ext>
            </a:extLst>
          </p:cNvPr>
          <p:cNvSpPr txBox="1">
            <a:spLocks/>
          </p:cNvSpPr>
          <p:nvPr/>
        </p:nvSpPr>
        <p:spPr>
          <a:xfrm>
            <a:off x="5189619" y="2011575"/>
            <a:ext cx="6284626" cy="321023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t>Vertices are connected</a:t>
            </a:r>
          </a:p>
          <a:p>
            <a:pPr marL="0" indent="0">
              <a:buNone/>
            </a:pPr>
            <a:endParaRPr lang="en-US" dirty="0" smtClean="0"/>
          </a:p>
          <a:p>
            <a:pPr>
              <a:buFont typeface="Wingdings" panose="05000000000000000000" pitchFamily="2" charset="2"/>
              <a:buChar char="Ø"/>
            </a:pPr>
            <a:r>
              <a:rPr lang="en-US" dirty="0" smtClean="0"/>
              <a:t>Includes describing attributes  </a:t>
            </a:r>
          </a:p>
          <a:p>
            <a:endParaRPr lang="en-US" dirty="0" smtClean="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6489847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D554307-1DC8-4D2F-AF4F-E548F16D593B}"/>
              </a:ext>
            </a:extLst>
          </p:cNvPr>
          <p:cNvSpPr>
            <a:spLocks noGrp="1"/>
          </p:cNvSpPr>
          <p:nvPr>
            <p:ph type="title"/>
          </p:nvPr>
        </p:nvSpPr>
        <p:spPr>
          <a:xfrm>
            <a:off x="674915" y="365125"/>
            <a:ext cx="10515600" cy="1325563"/>
          </a:xfrm>
        </p:spPr>
        <p:txBody>
          <a:bodyPr/>
          <a:lstStyle/>
          <a:p>
            <a:pPr algn="ctr"/>
            <a:r>
              <a:rPr lang="en-US" dirty="0" smtClean="0"/>
              <a:t>Polygon</a:t>
            </a:r>
            <a:endParaRPr lang="en-US" dirty="0"/>
          </a:p>
        </p:txBody>
      </p:sp>
      <p:sp>
        <p:nvSpPr>
          <p:cNvPr id="3" name="Platshållare för innehåll 2">
            <a:extLst>
              <a:ext uri="{FF2B5EF4-FFF2-40B4-BE49-F238E27FC236}">
                <a16:creationId xmlns:a16="http://schemas.microsoft.com/office/drawing/2014/main" id="{25DF3AE6-3272-4657-9E86-6B8FC68A812E}"/>
              </a:ext>
            </a:extLst>
          </p:cNvPr>
          <p:cNvSpPr>
            <a:spLocks noGrp="1"/>
          </p:cNvSpPr>
          <p:nvPr>
            <p:ph idx="1"/>
          </p:nvPr>
        </p:nvSpPr>
        <p:spPr>
          <a:xfrm>
            <a:off x="5811520" y="1985329"/>
            <a:ext cx="4573451" cy="3541712"/>
          </a:xfrm>
        </p:spPr>
        <p:txBody>
          <a:bodyPr>
            <a:normAutofit/>
          </a:bodyPr>
          <a:lstStyle/>
          <a:p>
            <a:pPr>
              <a:buFont typeface="Wingdings" panose="05000000000000000000" pitchFamily="2" charset="2"/>
              <a:buChar char="Ø"/>
            </a:pPr>
            <a:r>
              <a:rPr lang="en-US" sz="2400" dirty="0" smtClean="0"/>
              <a:t>Enclosed areas</a:t>
            </a:r>
          </a:p>
          <a:p>
            <a:pPr>
              <a:buFont typeface="Wingdings" panose="05000000000000000000" pitchFamily="2" charset="2"/>
              <a:buChar char="Ø"/>
            </a:pPr>
            <a:endParaRPr lang="en-US" sz="2400" dirty="0" smtClean="0"/>
          </a:p>
          <a:p>
            <a:pPr>
              <a:buFont typeface="Wingdings" panose="05000000000000000000" pitchFamily="2" charset="2"/>
              <a:buChar char="Ø"/>
            </a:pPr>
            <a:r>
              <a:rPr lang="en-US" sz="2400" dirty="0" smtClean="0"/>
              <a:t> First and last vertex has the same coordinates</a:t>
            </a:r>
          </a:p>
          <a:p>
            <a:pPr>
              <a:buFont typeface="Wingdings" panose="05000000000000000000" pitchFamily="2" charset="2"/>
              <a:buChar char="Ø"/>
            </a:pPr>
            <a:endParaRPr lang="en-US" sz="2400" dirty="0" smtClean="0"/>
          </a:p>
          <a:p>
            <a:pPr>
              <a:buFont typeface="Wingdings" panose="05000000000000000000" pitchFamily="2" charset="2"/>
              <a:buChar char="Ø"/>
            </a:pPr>
            <a:r>
              <a:rPr lang="en-US" sz="2400" dirty="0" smtClean="0"/>
              <a:t> Includes describing attributes  </a:t>
            </a:r>
            <a:endParaRPr lang="en-US" sz="2400" dirty="0"/>
          </a:p>
        </p:txBody>
      </p:sp>
      <p:pic>
        <p:nvPicPr>
          <p:cNvPr id="4" name="Bildobjekt 3">
            <a:extLst>
              <a:ext uri="{FF2B5EF4-FFF2-40B4-BE49-F238E27FC236}">
                <a16:creationId xmlns:a16="http://schemas.microsoft.com/office/drawing/2014/main" id="{F91FE414-270E-4E12-998D-A1E386EB7FC9}"/>
              </a:ext>
            </a:extLst>
          </p:cNvPr>
          <p:cNvPicPr>
            <a:picLocks noChangeAspect="1"/>
          </p:cNvPicPr>
          <p:nvPr/>
        </p:nvPicPr>
        <p:blipFill>
          <a:blip r:embed="rId3"/>
          <a:stretch>
            <a:fillRect/>
          </a:stretch>
        </p:blipFill>
        <p:spPr>
          <a:xfrm>
            <a:off x="674915" y="1513943"/>
            <a:ext cx="4654296" cy="4277152"/>
          </a:xfrm>
          <a:prstGeom prst="rect">
            <a:avLst/>
          </a:prstGeom>
        </p:spPr>
      </p:pic>
    </p:spTree>
    <p:extLst>
      <p:ext uri="{BB962C8B-B14F-4D97-AF65-F5344CB8AC3E}">
        <p14:creationId xmlns:p14="http://schemas.microsoft.com/office/powerpoint/2010/main" val="37876592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37FEFD2-9BE7-4A16-9B08-66A0E79BD691}"/>
              </a:ext>
            </a:extLst>
          </p:cNvPr>
          <p:cNvSpPr>
            <a:spLocks noGrp="1"/>
          </p:cNvSpPr>
          <p:nvPr>
            <p:ph type="title"/>
          </p:nvPr>
        </p:nvSpPr>
        <p:spPr>
          <a:xfrm>
            <a:off x="4364610" y="216871"/>
            <a:ext cx="2873991" cy="849526"/>
          </a:xfrm>
        </p:spPr>
        <p:txBody>
          <a:bodyPr/>
          <a:lstStyle/>
          <a:p>
            <a:pPr algn="ctr"/>
            <a:r>
              <a:rPr lang="sv-SE" b="1" dirty="0"/>
              <a:t>Raster data  </a:t>
            </a:r>
          </a:p>
        </p:txBody>
      </p:sp>
      <p:sp>
        <p:nvSpPr>
          <p:cNvPr id="3" name="Platshållare för innehåll 2">
            <a:extLst>
              <a:ext uri="{FF2B5EF4-FFF2-40B4-BE49-F238E27FC236}">
                <a16:creationId xmlns:a16="http://schemas.microsoft.com/office/drawing/2014/main" id="{5492C7F7-FED1-4D76-83F8-83F7302EBE80}"/>
              </a:ext>
            </a:extLst>
          </p:cNvPr>
          <p:cNvSpPr>
            <a:spLocks noGrp="1"/>
          </p:cNvSpPr>
          <p:nvPr>
            <p:ph idx="1"/>
          </p:nvPr>
        </p:nvSpPr>
        <p:spPr>
          <a:xfrm>
            <a:off x="5944654" y="1980454"/>
            <a:ext cx="5582694" cy="3943861"/>
          </a:xfrm>
        </p:spPr>
        <p:txBody>
          <a:bodyPr>
            <a:normAutofit/>
          </a:bodyPr>
          <a:lstStyle/>
          <a:p>
            <a:pPr>
              <a:lnSpc>
                <a:spcPct val="130000"/>
              </a:lnSpc>
              <a:spcBef>
                <a:spcPts val="0"/>
              </a:spcBef>
              <a:spcAft>
                <a:spcPts val="300"/>
              </a:spcAft>
            </a:pPr>
            <a:r>
              <a:rPr lang="en-US" sz="2600" dirty="0"/>
              <a:t>Matrix of </a:t>
            </a:r>
            <a:r>
              <a:rPr lang="en-US" sz="2600" dirty="0" smtClean="0"/>
              <a:t>cells</a:t>
            </a:r>
            <a:endParaRPr lang="en-US" sz="2600" dirty="0"/>
          </a:p>
          <a:p>
            <a:pPr>
              <a:lnSpc>
                <a:spcPct val="130000"/>
              </a:lnSpc>
              <a:spcBef>
                <a:spcPts val="0"/>
              </a:spcBef>
              <a:spcAft>
                <a:spcPts val="300"/>
              </a:spcAft>
            </a:pPr>
            <a:r>
              <a:rPr lang="en-US" sz="2600" dirty="0"/>
              <a:t>Represents data over large </a:t>
            </a:r>
            <a:r>
              <a:rPr lang="en-US" sz="2600" dirty="0" smtClean="0"/>
              <a:t>areas</a:t>
            </a:r>
            <a:endParaRPr lang="en-US" sz="2600" dirty="0"/>
          </a:p>
          <a:p>
            <a:pPr>
              <a:lnSpc>
                <a:spcPct val="130000"/>
              </a:lnSpc>
              <a:spcBef>
                <a:spcPts val="0"/>
              </a:spcBef>
              <a:spcAft>
                <a:spcPts val="300"/>
              </a:spcAft>
            </a:pPr>
            <a:r>
              <a:rPr lang="en-US" sz="2600" dirty="0"/>
              <a:t>Thematic, </a:t>
            </a:r>
            <a:r>
              <a:rPr lang="sv-SE" sz="2600" dirty="0"/>
              <a:t>Co</a:t>
            </a:r>
            <a:r>
              <a:rPr lang="en-US" sz="2600" dirty="0" err="1"/>
              <a:t>ntinuous</a:t>
            </a:r>
            <a:r>
              <a:rPr lang="en-US" sz="2600" dirty="0"/>
              <a:t> and </a:t>
            </a:r>
            <a:r>
              <a:rPr lang="en-US" sz="2600" dirty="0" smtClean="0"/>
              <a:t>Imagery</a:t>
            </a:r>
            <a:endParaRPr lang="en-US" sz="2600" dirty="0"/>
          </a:p>
          <a:p>
            <a:pPr>
              <a:lnSpc>
                <a:spcPct val="130000"/>
              </a:lnSpc>
              <a:spcBef>
                <a:spcPts val="0"/>
              </a:spcBef>
              <a:spcAft>
                <a:spcPts val="300"/>
              </a:spcAft>
            </a:pPr>
            <a:r>
              <a:rPr lang="en-US" sz="2600" dirty="0"/>
              <a:t>Wide range of use (</a:t>
            </a:r>
            <a:r>
              <a:rPr lang="en-US" sz="2600" dirty="0" smtClean="0"/>
              <a:t>base maps</a:t>
            </a:r>
            <a:r>
              <a:rPr lang="en-US" sz="2600" dirty="0"/>
              <a:t>, surface maps, thematic maps etc.)</a:t>
            </a:r>
          </a:p>
          <a:p>
            <a:pPr>
              <a:lnSpc>
                <a:spcPct val="130000"/>
              </a:lnSpc>
              <a:spcBef>
                <a:spcPts val="0"/>
              </a:spcBef>
              <a:spcAft>
                <a:spcPts val="300"/>
              </a:spcAft>
            </a:pPr>
            <a:endParaRPr lang="en-US" sz="2600" dirty="0"/>
          </a:p>
        </p:txBody>
      </p:sp>
      <p:graphicFrame>
        <p:nvGraphicFramePr>
          <p:cNvPr id="5" name="Tabell 4">
            <a:extLst>
              <a:ext uri="{FF2B5EF4-FFF2-40B4-BE49-F238E27FC236}">
                <a16:creationId xmlns:a16="http://schemas.microsoft.com/office/drawing/2014/main" id="{126BC569-D50E-42FC-ACC0-672C27A53FD5}"/>
              </a:ext>
            </a:extLst>
          </p:cNvPr>
          <p:cNvGraphicFramePr>
            <a:graphicFrameLocks noGrp="1"/>
          </p:cNvGraphicFramePr>
          <p:nvPr>
            <p:extLst/>
          </p:nvPr>
        </p:nvGraphicFramePr>
        <p:xfrm>
          <a:off x="175279" y="1733608"/>
          <a:ext cx="4047700" cy="3861474"/>
        </p:xfrm>
        <a:graphic>
          <a:graphicData uri="http://schemas.openxmlformats.org/drawingml/2006/table">
            <a:tbl>
              <a:tblPr firstRow="1" bandRow="1">
                <a:tableStyleId>{2D5ABB26-0587-4C30-8999-92F81FD0307C}</a:tableStyleId>
              </a:tblPr>
              <a:tblGrid>
                <a:gridCol w="679510">
                  <a:extLst>
                    <a:ext uri="{9D8B030D-6E8A-4147-A177-3AD203B41FA5}">
                      <a16:colId xmlns:a16="http://schemas.microsoft.com/office/drawing/2014/main" val="3005150809"/>
                    </a:ext>
                  </a:extLst>
                </a:gridCol>
                <a:gridCol w="673638">
                  <a:extLst>
                    <a:ext uri="{9D8B030D-6E8A-4147-A177-3AD203B41FA5}">
                      <a16:colId xmlns:a16="http://schemas.microsoft.com/office/drawing/2014/main" val="348988321"/>
                    </a:ext>
                  </a:extLst>
                </a:gridCol>
                <a:gridCol w="673638">
                  <a:extLst>
                    <a:ext uri="{9D8B030D-6E8A-4147-A177-3AD203B41FA5}">
                      <a16:colId xmlns:a16="http://schemas.microsoft.com/office/drawing/2014/main" val="1651764615"/>
                    </a:ext>
                  </a:extLst>
                </a:gridCol>
                <a:gridCol w="673638">
                  <a:extLst>
                    <a:ext uri="{9D8B030D-6E8A-4147-A177-3AD203B41FA5}">
                      <a16:colId xmlns:a16="http://schemas.microsoft.com/office/drawing/2014/main" val="3247114257"/>
                    </a:ext>
                  </a:extLst>
                </a:gridCol>
                <a:gridCol w="673638">
                  <a:extLst>
                    <a:ext uri="{9D8B030D-6E8A-4147-A177-3AD203B41FA5}">
                      <a16:colId xmlns:a16="http://schemas.microsoft.com/office/drawing/2014/main" val="4153973030"/>
                    </a:ext>
                  </a:extLst>
                </a:gridCol>
                <a:gridCol w="673638">
                  <a:extLst>
                    <a:ext uri="{9D8B030D-6E8A-4147-A177-3AD203B41FA5}">
                      <a16:colId xmlns:a16="http://schemas.microsoft.com/office/drawing/2014/main" val="3492090665"/>
                    </a:ext>
                  </a:extLst>
                </a:gridCol>
              </a:tblGrid>
              <a:tr h="643579">
                <a:tc>
                  <a:txBody>
                    <a:bodyPr/>
                    <a:lstStyle/>
                    <a:p>
                      <a:pPr algn="ctr"/>
                      <a:endParaRPr lang="sv-SE"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3946709"/>
                  </a:ext>
                </a:extLst>
              </a:tr>
              <a:tr h="643579">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18280448"/>
                  </a:ext>
                </a:extLst>
              </a:tr>
              <a:tr h="643579">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202487"/>
                  </a:ext>
                </a:extLst>
              </a:tr>
              <a:tr h="643579">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45929640"/>
                  </a:ext>
                </a:extLst>
              </a:tr>
              <a:tr h="643579">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3005252"/>
                  </a:ext>
                </a:extLst>
              </a:tr>
              <a:tr h="643579">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sv-SE" sz="2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63904660"/>
                  </a:ext>
                </a:extLst>
              </a:tr>
            </a:tbl>
          </a:graphicData>
        </a:graphic>
      </p:graphicFrame>
      <p:cxnSp>
        <p:nvCxnSpPr>
          <p:cNvPr id="7" name="Rak pilkoppling 6">
            <a:extLst>
              <a:ext uri="{FF2B5EF4-FFF2-40B4-BE49-F238E27FC236}">
                <a16:creationId xmlns:a16="http://schemas.microsoft.com/office/drawing/2014/main" id="{6E17A809-8B7B-426A-B167-55C59EF40005}"/>
              </a:ext>
            </a:extLst>
          </p:cNvPr>
          <p:cNvCxnSpPr/>
          <p:nvPr/>
        </p:nvCxnSpPr>
        <p:spPr>
          <a:xfrm flipH="1">
            <a:off x="4476466" y="1716326"/>
            <a:ext cx="2813" cy="387875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ruta 8">
            <a:extLst>
              <a:ext uri="{FF2B5EF4-FFF2-40B4-BE49-F238E27FC236}">
                <a16:creationId xmlns:a16="http://schemas.microsoft.com/office/drawing/2014/main" id="{45D18A8F-A142-4BA4-AAF4-8A758DC1BDAC}"/>
              </a:ext>
            </a:extLst>
          </p:cNvPr>
          <p:cNvSpPr txBox="1"/>
          <p:nvPr/>
        </p:nvSpPr>
        <p:spPr>
          <a:xfrm rot="5400000">
            <a:off x="4048814" y="5203906"/>
            <a:ext cx="1621405" cy="461665"/>
          </a:xfrm>
          <a:prstGeom prst="rect">
            <a:avLst/>
          </a:prstGeom>
          <a:noFill/>
        </p:spPr>
        <p:txBody>
          <a:bodyPr wrap="square" rtlCol="0">
            <a:spAutoFit/>
          </a:bodyPr>
          <a:lstStyle/>
          <a:p>
            <a:r>
              <a:rPr lang="sv-SE" sz="2400" dirty="0"/>
              <a:t>Matrix</a:t>
            </a:r>
            <a:endParaRPr lang="sv-SE" dirty="0"/>
          </a:p>
        </p:txBody>
      </p:sp>
      <p:cxnSp>
        <p:nvCxnSpPr>
          <p:cNvPr id="13" name="Rak pilkoppling 12">
            <a:extLst>
              <a:ext uri="{FF2B5EF4-FFF2-40B4-BE49-F238E27FC236}">
                <a16:creationId xmlns:a16="http://schemas.microsoft.com/office/drawing/2014/main" id="{874F633D-BE81-4A80-8503-54E2D6DAC16D}"/>
              </a:ext>
            </a:extLst>
          </p:cNvPr>
          <p:cNvCxnSpPr>
            <a:cxnSpLocks/>
          </p:cNvCxnSpPr>
          <p:nvPr/>
        </p:nvCxnSpPr>
        <p:spPr>
          <a:xfrm flipH="1">
            <a:off x="2849366" y="2705366"/>
            <a:ext cx="19230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ruta 17">
            <a:extLst>
              <a:ext uri="{FF2B5EF4-FFF2-40B4-BE49-F238E27FC236}">
                <a16:creationId xmlns:a16="http://schemas.microsoft.com/office/drawing/2014/main" id="{6374E30E-A8F4-4C96-80B1-FE1C17D05093}"/>
              </a:ext>
            </a:extLst>
          </p:cNvPr>
          <p:cNvSpPr txBox="1"/>
          <p:nvPr/>
        </p:nvSpPr>
        <p:spPr>
          <a:xfrm>
            <a:off x="4864030" y="2520700"/>
            <a:ext cx="989027" cy="461665"/>
          </a:xfrm>
          <a:prstGeom prst="rect">
            <a:avLst/>
          </a:prstGeom>
          <a:noFill/>
        </p:spPr>
        <p:txBody>
          <a:bodyPr wrap="square" rtlCol="0">
            <a:spAutoFit/>
          </a:bodyPr>
          <a:lstStyle/>
          <a:p>
            <a:r>
              <a:rPr lang="sv-SE" sz="2400" dirty="0"/>
              <a:t>Cell</a:t>
            </a:r>
            <a:endParaRPr lang="sv-SE" dirty="0"/>
          </a:p>
        </p:txBody>
      </p:sp>
    </p:spTree>
    <p:extLst>
      <p:ext uri="{BB962C8B-B14F-4D97-AF65-F5344CB8AC3E}">
        <p14:creationId xmlns:p14="http://schemas.microsoft.com/office/powerpoint/2010/main" val="4209053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37FEFD2-9BE7-4A16-9B08-66A0E79BD691}"/>
              </a:ext>
            </a:extLst>
          </p:cNvPr>
          <p:cNvSpPr>
            <a:spLocks noGrp="1"/>
          </p:cNvSpPr>
          <p:nvPr>
            <p:ph type="title"/>
          </p:nvPr>
        </p:nvSpPr>
        <p:spPr>
          <a:xfrm>
            <a:off x="1960659" y="152894"/>
            <a:ext cx="8270681" cy="1325563"/>
          </a:xfrm>
        </p:spPr>
        <p:txBody>
          <a:bodyPr>
            <a:normAutofit/>
          </a:bodyPr>
          <a:lstStyle/>
          <a:p>
            <a:pPr algn="ctr"/>
            <a:r>
              <a:rPr lang="sv-SE" sz="4000" b="1" dirty="0"/>
              <a:t>Cell </a:t>
            </a:r>
            <a:r>
              <a:rPr lang="sv-SE" sz="4000" b="1" dirty="0" err="1" smtClean="0"/>
              <a:t>size</a:t>
            </a:r>
            <a:r>
              <a:rPr lang="sv-SE" sz="4000" b="1" dirty="0" smtClean="0"/>
              <a:t> – Spatial resolution</a:t>
            </a:r>
            <a:endParaRPr lang="sv-SE" sz="4000" b="1" dirty="0"/>
          </a:p>
        </p:txBody>
      </p:sp>
      <p:cxnSp>
        <p:nvCxnSpPr>
          <p:cNvPr id="19" name="Rak koppling 18">
            <a:extLst>
              <a:ext uri="{FF2B5EF4-FFF2-40B4-BE49-F238E27FC236}">
                <a16:creationId xmlns:a16="http://schemas.microsoft.com/office/drawing/2014/main" id="{D783E67B-9107-4511-9294-F40799FA7394}"/>
              </a:ext>
            </a:extLst>
          </p:cNvPr>
          <p:cNvCxnSpPr>
            <a:cxnSpLocks/>
          </p:cNvCxnSpPr>
          <p:nvPr/>
        </p:nvCxnSpPr>
        <p:spPr>
          <a:xfrm>
            <a:off x="6096000" y="1825625"/>
            <a:ext cx="0" cy="43513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Plustecken 22">
            <a:extLst>
              <a:ext uri="{FF2B5EF4-FFF2-40B4-BE49-F238E27FC236}">
                <a16:creationId xmlns:a16="http://schemas.microsoft.com/office/drawing/2014/main" id="{3FEBBE6E-7464-4FF6-B0A1-0FCA3D0B1634}"/>
              </a:ext>
            </a:extLst>
          </p:cNvPr>
          <p:cNvSpPr/>
          <p:nvPr/>
        </p:nvSpPr>
        <p:spPr>
          <a:xfrm>
            <a:off x="1004459" y="2358879"/>
            <a:ext cx="748144" cy="789709"/>
          </a:xfrm>
          <a:prstGeom prst="mathPlu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4" name="Plustecken 23">
            <a:extLst>
              <a:ext uri="{FF2B5EF4-FFF2-40B4-BE49-F238E27FC236}">
                <a16:creationId xmlns:a16="http://schemas.microsoft.com/office/drawing/2014/main" id="{8E99E1AB-FFC9-431A-88A4-70C5DF67AA8A}"/>
              </a:ext>
            </a:extLst>
          </p:cNvPr>
          <p:cNvSpPr/>
          <p:nvPr/>
        </p:nvSpPr>
        <p:spPr>
          <a:xfrm>
            <a:off x="6601657" y="2345021"/>
            <a:ext cx="748144" cy="789709"/>
          </a:xfrm>
          <a:prstGeom prst="mathPlu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cxnSp>
        <p:nvCxnSpPr>
          <p:cNvPr id="26" name="Rak koppling 25">
            <a:extLst>
              <a:ext uri="{FF2B5EF4-FFF2-40B4-BE49-F238E27FC236}">
                <a16:creationId xmlns:a16="http://schemas.microsoft.com/office/drawing/2014/main" id="{F94C72C5-2568-49F4-A022-616C7E2C32EE}"/>
              </a:ext>
            </a:extLst>
          </p:cNvPr>
          <p:cNvCxnSpPr>
            <a:cxnSpLocks/>
          </p:cNvCxnSpPr>
          <p:nvPr/>
        </p:nvCxnSpPr>
        <p:spPr>
          <a:xfrm>
            <a:off x="838200" y="4001294"/>
            <a:ext cx="1051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Minustecken 27">
            <a:extLst>
              <a:ext uri="{FF2B5EF4-FFF2-40B4-BE49-F238E27FC236}">
                <a16:creationId xmlns:a16="http://schemas.microsoft.com/office/drawing/2014/main" id="{7D2656C6-B26E-4DA3-8CCB-8509A98302AE}"/>
              </a:ext>
            </a:extLst>
          </p:cNvPr>
          <p:cNvSpPr/>
          <p:nvPr/>
        </p:nvSpPr>
        <p:spPr>
          <a:xfrm>
            <a:off x="6601657" y="4288632"/>
            <a:ext cx="748126" cy="502084"/>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9" name="Minustecken 28">
            <a:extLst>
              <a:ext uri="{FF2B5EF4-FFF2-40B4-BE49-F238E27FC236}">
                <a16:creationId xmlns:a16="http://schemas.microsoft.com/office/drawing/2014/main" id="{4C74ECFA-5A8B-4B9A-92CF-7FB1E2BE0195}"/>
              </a:ext>
            </a:extLst>
          </p:cNvPr>
          <p:cNvSpPr/>
          <p:nvPr/>
        </p:nvSpPr>
        <p:spPr>
          <a:xfrm>
            <a:off x="990618" y="4288632"/>
            <a:ext cx="748126" cy="502084"/>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7" name="textruta 36">
            <a:extLst>
              <a:ext uri="{FF2B5EF4-FFF2-40B4-BE49-F238E27FC236}">
                <a16:creationId xmlns:a16="http://schemas.microsoft.com/office/drawing/2014/main" id="{326D74C8-9302-4F2C-B104-19E080B044D4}"/>
              </a:ext>
            </a:extLst>
          </p:cNvPr>
          <p:cNvSpPr txBox="1"/>
          <p:nvPr/>
        </p:nvSpPr>
        <p:spPr>
          <a:xfrm>
            <a:off x="1004459" y="1480450"/>
            <a:ext cx="10515600" cy="584775"/>
          </a:xfrm>
          <a:prstGeom prst="rect">
            <a:avLst/>
          </a:prstGeom>
          <a:noFill/>
        </p:spPr>
        <p:txBody>
          <a:bodyPr wrap="square" rtlCol="0">
            <a:spAutoFit/>
          </a:bodyPr>
          <a:lstStyle/>
          <a:p>
            <a:r>
              <a:rPr lang="sv-SE" sz="3200" dirty="0"/>
              <a:t>Small cell </a:t>
            </a:r>
            <a:r>
              <a:rPr lang="sv-SE" sz="3200" dirty="0" err="1"/>
              <a:t>size</a:t>
            </a:r>
            <a:r>
              <a:rPr lang="sv-SE" sz="2000" dirty="0"/>
              <a:t>				</a:t>
            </a:r>
            <a:r>
              <a:rPr lang="sv-SE" sz="3200" dirty="0" err="1"/>
              <a:t>Large</a:t>
            </a:r>
            <a:r>
              <a:rPr lang="sv-SE" sz="3200" dirty="0"/>
              <a:t> cell </a:t>
            </a:r>
            <a:r>
              <a:rPr lang="sv-SE" sz="3200" dirty="0" err="1"/>
              <a:t>size</a:t>
            </a:r>
            <a:endParaRPr lang="sv-SE" sz="3200" dirty="0"/>
          </a:p>
        </p:txBody>
      </p:sp>
      <p:sp>
        <p:nvSpPr>
          <p:cNvPr id="39" name="textruta 38">
            <a:extLst>
              <a:ext uri="{FF2B5EF4-FFF2-40B4-BE49-F238E27FC236}">
                <a16:creationId xmlns:a16="http://schemas.microsoft.com/office/drawing/2014/main" id="{B352253B-FD8D-4E0E-A529-30774C9536B5}"/>
              </a:ext>
            </a:extLst>
          </p:cNvPr>
          <p:cNvSpPr txBox="1"/>
          <p:nvPr/>
        </p:nvSpPr>
        <p:spPr>
          <a:xfrm>
            <a:off x="1780313" y="2017597"/>
            <a:ext cx="4159737" cy="1661993"/>
          </a:xfrm>
          <a:prstGeom prst="rect">
            <a:avLst/>
          </a:prstGeom>
          <a:noFill/>
          <a:ln>
            <a:solidFill>
              <a:schemeClr val="bg1"/>
            </a:solidFill>
          </a:ln>
        </p:spPr>
        <p:txBody>
          <a:bodyPr wrap="square" rtlCol="0">
            <a:spAutoFit/>
          </a:bodyPr>
          <a:lstStyle/>
          <a:p>
            <a:pPr marL="285750" indent="-285750">
              <a:buFont typeface="Arial" panose="020B0604020202020204" pitchFamily="34" charset="0"/>
              <a:buChar char="•"/>
            </a:pPr>
            <a:r>
              <a:rPr lang="en-GB" sz="2800" smtClean="0"/>
              <a:t>Higher spatial resolution</a:t>
            </a:r>
          </a:p>
          <a:p>
            <a:pPr marL="285750" indent="-285750">
              <a:buFont typeface="Arial" panose="020B0604020202020204" pitchFamily="34" charset="0"/>
              <a:buChar char="•"/>
            </a:pPr>
            <a:r>
              <a:rPr lang="en-GB" sz="2800" smtClean="0"/>
              <a:t>Higher detail and accuracy</a:t>
            </a:r>
          </a:p>
          <a:p>
            <a:pPr marL="285750" indent="-285750">
              <a:buFont typeface="Arial" panose="020B0604020202020204" pitchFamily="34" charset="0"/>
              <a:buChar char="•"/>
            </a:pPr>
            <a:endParaRPr lang="en-GB"/>
          </a:p>
        </p:txBody>
      </p:sp>
      <p:sp>
        <p:nvSpPr>
          <p:cNvPr id="40" name="textruta 39">
            <a:extLst>
              <a:ext uri="{FF2B5EF4-FFF2-40B4-BE49-F238E27FC236}">
                <a16:creationId xmlns:a16="http://schemas.microsoft.com/office/drawing/2014/main" id="{E215D2FB-623A-4F60-A626-CE027A3C653F}"/>
              </a:ext>
            </a:extLst>
          </p:cNvPr>
          <p:cNvSpPr txBox="1"/>
          <p:nvPr/>
        </p:nvSpPr>
        <p:spPr>
          <a:xfrm>
            <a:off x="7654593" y="2178449"/>
            <a:ext cx="4159737" cy="1661993"/>
          </a:xfrm>
          <a:prstGeom prst="rect">
            <a:avLst/>
          </a:prstGeom>
          <a:noFill/>
          <a:ln>
            <a:solidFill>
              <a:schemeClr val="bg1"/>
            </a:solidFill>
          </a:ln>
        </p:spPr>
        <p:txBody>
          <a:bodyPr wrap="square" rtlCol="0">
            <a:spAutoFit/>
          </a:bodyPr>
          <a:lstStyle/>
          <a:p>
            <a:pPr marL="285750" indent="-285750">
              <a:buFont typeface="Arial" panose="020B0604020202020204" pitchFamily="34" charset="0"/>
              <a:buChar char="•"/>
            </a:pPr>
            <a:r>
              <a:rPr lang="en-GB" sz="2800" smtClean="0"/>
              <a:t>Faster processing</a:t>
            </a:r>
          </a:p>
          <a:p>
            <a:pPr marL="285750" indent="-285750">
              <a:buFont typeface="Arial" panose="020B0604020202020204" pitchFamily="34" charset="0"/>
              <a:buChar char="•"/>
            </a:pPr>
            <a:r>
              <a:rPr lang="en-GB" sz="2800" smtClean="0"/>
              <a:t>Faster display</a:t>
            </a:r>
          </a:p>
          <a:p>
            <a:pPr marL="285750" indent="-285750">
              <a:buFont typeface="Arial" panose="020B0604020202020204" pitchFamily="34" charset="0"/>
              <a:buChar char="•"/>
            </a:pPr>
            <a:r>
              <a:rPr lang="en-GB" sz="2800" smtClean="0"/>
              <a:t>Smaller file size </a:t>
            </a:r>
          </a:p>
          <a:p>
            <a:pPr marL="285750" indent="-285750">
              <a:buFont typeface="Arial" panose="020B0604020202020204" pitchFamily="34" charset="0"/>
              <a:buChar char="•"/>
            </a:pPr>
            <a:endParaRPr lang="en-GB"/>
          </a:p>
        </p:txBody>
      </p:sp>
      <p:sp>
        <p:nvSpPr>
          <p:cNvPr id="41" name="textruta 40">
            <a:extLst>
              <a:ext uri="{FF2B5EF4-FFF2-40B4-BE49-F238E27FC236}">
                <a16:creationId xmlns:a16="http://schemas.microsoft.com/office/drawing/2014/main" id="{02AE6F55-4C10-4FB6-B6E0-1D918D81E8D4}"/>
              </a:ext>
            </a:extLst>
          </p:cNvPr>
          <p:cNvSpPr txBox="1"/>
          <p:nvPr/>
        </p:nvSpPr>
        <p:spPr>
          <a:xfrm>
            <a:off x="1752603" y="4275371"/>
            <a:ext cx="4159737" cy="1661993"/>
          </a:xfrm>
          <a:prstGeom prst="rect">
            <a:avLst/>
          </a:prstGeom>
          <a:noFill/>
          <a:ln>
            <a:solidFill>
              <a:schemeClr val="bg1"/>
            </a:solidFill>
          </a:ln>
        </p:spPr>
        <p:txBody>
          <a:bodyPr wrap="square" rtlCol="0">
            <a:spAutoFit/>
          </a:bodyPr>
          <a:lstStyle/>
          <a:p>
            <a:pPr marL="285750" indent="-285750">
              <a:buFont typeface="Arial" panose="020B0604020202020204" pitchFamily="34" charset="0"/>
              <a:buChar char="•"/>
            </a:pPr>
            <a:r>
              <a:rPr lang="sv-SE" sz="2800" dirty="0" err="1"/>
              <a:t>Slower</a:t>
            </a:r>
            <a:r>
              <a:rPr lang="sv-SE" sz="2800" dirty="0"/>
              <a:t> </a:t>
            </a:r>
            <a:r>
              <a:rPr lang="sv-SE" sz="2800" dirty="0" err="1"/>
              <a:t>processing</a:t>
            </a:r>
            <a:endParaRPr lang="sv-SE" sz="2800" dirty="0"/>
          </a:p>
          <a:p>
            <a:pPr marL="285750" indent="-285750">
              <a:buFont typeface="Arial" panose="020B0604020202020204" pitchFamily="34" charset="0"/>
              <a:buChar char="•"/>
            </a:pPr>
            <a:r>
              <a:rPr lang="sv-SE" sz="2800" dirty="0" err="1"/>
              <a:t>Slower</a:t>
            </a:r>
            <a:r>
              <a:rPr lang="sv-SE" sz="2800" dirty="0"/>
              <a:t> display</a:t>
            </a:r>
          </a:p>
          <a:p>
            <a:pPr marL="285750" indent="-285750">
              <a:buFont typeface="Arial" panose="020B0604020202020204" pitchFamily="34" charset="0"/>
              <a:buChar char="•"/>
            </a:pPr>
            <a:r>
              <a:rPr lang="sv-SE" sz="2800" dirty="0" err="1"/>
              <a:t>Larger</a:t>
            </a:r>
            <a:r>
              <a:rPr lang="sv-SE" sz="2800" dirty="0"/>
              <a:t> </a:t>
            </a:r>
            <a:r>
              <a:rPr lang="sv-SE" sz="2800" dirty="0" err="1"/>
              <a:t>file</a:t>
            </a:r>
            <a:r>
              <a:rPr lang="sv-SE" sz="2800" dirty="0"/>
              <a:t> </a:t>
            </a:r>
            <a:r>
              <a:rPr lang="sv-SE" sz="2800" dirty="0" err="1"/>
              <a:t>size</a:t>
            </a:r>
            <a:r>
              <a:rPr lang="sv-SE" sz="2800" dirty="0"/>
              <a:t> </a:t>
            </a:r>
          </a:p>
          <a:p>
            <a:pPr marL="285750" indent="-285750">
              <a:buFont typeface="Arial" panose="020B0604020202020204" pitchFamily="34" charset="0"/>
              <a:buChar char="•"/>
            </a:pPr>
            <a:endParaRPr lang="sv-SE" dirty="0"/>
          </a:p>
        </p:txBody>
      </p:sp>
      <p:sp>
        <p:nvSpPr>
          <p:cNvPr id="42" name="textruta 41">
            <a:extLst>
              <a:ext uri="{FF2B5EF4-FFF2-40B4-BE49-F238E27FC236}">
                <a16:creationId xmlns:a16="http://schemas.microsoft.com/office/drawing/2014/main" id="{62508570-779F-471E-BDDB-3E3F52D2A2EE}"/>
              </a:ext>
            </a:extLst>
          </p:cNvPr>
          <p:cNvSpPr txBox="1"/>
          <p:nvPr/>
        </p:nvSpPr>
        <p:spPr>
          <a:xfrm>
            <a:off x="7360322" y="4288632"/>
            <a:ext cx="4159737" cy="1661993"/>
          </a:xfrm>
          <a:prstGeom prst="rect">
            <a:avLst/>
          </a:prstGeom>
          <a:noFill/>
          <a:ln>
            <a:solidFill>
              <a:schemeClr val="bg1"/>
            </a:solidFill>
          </a:ln>
        </p:spPr>
        <p:txBody>
          <a:bodyPr wrap="square" rtlCol="0">
            <a:spAutoFit/>
          </a:bodyPr>
          <a:lstStyle/>
          <a:p>
            <a:pPr marL="285750" indent="-285750">
              <a:buFont typeface="Arial" panose="020B0604020202020204" pitchFamily="34" charset="0"/>
              <a:buChar char="•"/>
            </a:pPr>
            <a:r>
              <a:rPr lang="en-GB" sz="2800" smtClean="0"/>
              <a:t>Might miss details</a:t>
            </a:r>
          </a:p>
          <a:p>
            <a:pPr marL="285750" indent="-285750">
              <a:buFont typeface="Arial" panose="020B0604020202020204" pitchFamily="34" charset="0"/>
              <a:buChar char="•"/>
            </a:pPr>
            <a:r>
              <a:rPr lang="en-GB" sz="2800" smtClean="0"/>
              <a:t>Lower accuracy</a:t>
            </a:r>
          </a:p>
          <a:p>
            <a:pPr marL="285750" indent="-285750">
              <a:buFont typeface="Arial" panose="020B0604020202020204" pitchFamily="34" charset="0"/>
              <a:buChar char="•"/>
            </a:pPr>
            <a:r>
              <a:rPr lang="en-GB" sz="2800" smtClean="0"/>
              <a:t>Lower spatial resoulation </a:t>
            </a:r>
          </a:p>
          <a:p>
            <a:pPr marL="285750" indent="-285750">
              <a:buFont typeface="Arial" panose="020B0604020202020204" pitchFamily="34" charset="0"/>
              <a:buChar char="•"/>
            </a:pPr>
            <a:endParaRPr lang="en-GB"/>
          </a:p>
        </p:txBody>
      </p:sp>
    </p:spTree>
    <p:extLst>
      <p:ext uri="{BB962C8B-B14F-4D97-AF65-F5344CB8AC3E}">
        <p14:creationId xmlns:p14="http://schemas.microsoft.com/office/powerpoint/2010/main" val="5417270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452</TotalTime>
  <Words>4378</Words>
  <Application>Microsoft Office PowerPoint</Application>
  <PresentationFormat>Widescreen</PresentationFormat>
  <Paragraphs>923</Paragraphs>
  <Slides>49</Slides>
  <Notes>48</Notes>
  <HiddenSlides>2</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49</vt:i4>
      </vt:variant>
    </vt:vector>
  </HeadingPairs>
  <TitlesOfParts>
    <vt:vector size="61" baseType="lpstr">
      <vt:lpstr>Arial</vt:lpstr>
      <vt:lpstr>Bodoni SvtyTwo ITC TT-Book</vt:lpstr>
      <vt:lpstr>Calibri</vt:lpstr>
      <vt:lpstr>Calibri Light</vt:lpstr>
      <vt:lpstr>Cambria Math</vt:lpstr>
      <vt:lpstr>Garamond</vt:lpstr>
      <vt:lpstr>Noto Sans Symbols</vt:lpstr>
      <vt:lpstr>Open Sans</vt:lpstr>
      <vt:lpstr>Slack-Lato</vt:lpstr>
      <vt:lpstr>Times New Roman</vt:lpstr>
      <vt:lpstr>Wingdings</vt:lpstr>
      <vt:lpstr>Office Theme</vt:lpstr>
      <vt:lpstr>OnSSET teaching material</vt:lpstr>
      <vt:lpstr>PowerPoint Presentation</vt:lpstr>
      <vt:lpstr>PowerPoint Presentation</vt:lpstr>
      <vt:lpstr>PowerPoint Presentation</vt:lpstr>
      <vt:lpstr>Points</vt:lpstr>
      <vt:lpstr>Lines</vt:lpstr>
      <vt:lpstr>Polygon</vt:lpstr>
      <vt:lpstr>Raster data  </vt:lpstr>
      <vt:lpstr>Cell size – Spatial resolution</vt:lpstr>
      <vt:lpstr>Continuous vs Thematic</vt:lpstr>
      <vt:lpstr>Continuous vs Thematic</vt:lpstr>
      <vt:lpstr>PowerPoint Presentation</vt:lpstr>
      <vt:lpstr>PowerPoint Presentation</vt:lpstr>
      <vt:lpstr>PowerPoint Presentation</vt:lpstr>
      <vt:lpstr>The seven step methodology</vt:lpstr>
      <vt:lpstr>PowerPoint Presentation</vt:lpstr>
      <vt:lpstr>PowerPoint Presentation</vt:lpstr>
      <vt:lpstr>Example of stand-alone PV cost</vt:lpstr>
      <vt:lpstr>Example of mini-grid costs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Calibrating and projecting the population</vt:lpstr>
      <vt:lpstr>LCOE example</vt:lpstr>
      <vt:lpstr>LCOE example – Year 0</vt:lpstr>
      <vt:lpstr>LCOE example – Year 1</vt:lpstr>
      <vt:lpstr>LCOE example – Year 2</vt:lpstr>
      <vt:lpstr>LCOE - Salvage</vt:lpstr>
      <vt:lpstr>LCOE example – Year 15</vt:lpstr>
      <vt:lpstr>LCOE example – Final cost</vt:lpstr>
      <vt:lpstr>LCOE example – Final cost</vt:lpstr>
      <vt:lpstr>Load curves</vt:lpstr>
      <vt:lpstr>Electricity load assessment</vt:lpstr>
      <vt:lpstr>Power generation system sizing and operating costs</vt:lpstr>
      <vt:lpstr>Calculating LCOE for stand-alone solar PV technologies</vt:lpstr>
      <vt:lpstr>Calculating LCOE for mini-grid solar PV</vt:lpstr>
      <vt:lpstr>Calculating LCOE for stand-alone diesel – diesel price</vt:lpstr>
      <vt:lpstr>Calculating LCOE for mini-grid diesel</vt:lpstr>
      <vt:lpstr>Example 1.</vt:lpstr>
      <vt:lpstr>Example 2.</vt:lpstr>
      <vt:lpstr>Example 1.</vt:lpstr>
      <vt:lpstr>Example 2.</vt:lpstr>
      <vt:lpstr>PowerPoint Presentation</vt:lpstr>
      <vt:lpstr>PowerPoint Presentation</vt:lpstr>
      <vt:lpstr>PowerPoint Presentation</vt:lpstr>
    </vt:vector>
  </TitlesOfParts>
  <Company>KTH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Nandi Moksnes</dc:creator>
  <cp:lastModifiedBy>Nandi Moksnes</cp:lastModifiedBy>
  <cp:revision>9</cp:revision>
  <dcterms:created xsi:type="dcterms:W3CDTF">2021-03-01T13:54:45Z</dcterms:created>
  <dcterms:modified xsi:type="dcterms:W3CDTF">2021-03-02T16:25:10Z</dcterms:modified>
</cp:coreProperties>
</file>